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5"/>
  </p:notesMasterIdLst>
  <p:handoutMasterIdLst>
    <p:handoutMasterId r:id="rId46"/>
  </p:handoutMasterIdLst>
  <p:sldIdLst>
    <p:sldId id="336" r:id="rId5"/>
    <p:sldId id="335" r:id="rId6"/>
    <p:sldId id="341" r:id="rId7"/>
    <p:sldId id="374" r:id="rId8"/>
    <p:sldId id="350" r:id="rId9"/>
    <p:sldId id="373" r:id="rId10"/>
    <p:sldId id="352" r:id="rId11"/>
    <p:sldId id="353" r:id="rId12"/>
    <p:sldId id="354" r:id="rId13"/>
    <p:sldId id="355" r:id="rId14"/>
    <p:sldId id="357" r:id="rId15"/>
    <p:sldId id="356" r:id="rId16"/>
    <p:sldId id="358" r:id="rId17"/>
    <p:sldId id="359" r:id="rId18"/>
    <p:sldId id="351" r:id="rId19"/>
    <p:sldId id="339" r:id="rId20"/>
    <p:sldId id="360" r:id="rId21"/>
    <p:sldId id="346" r:id="rId22"/>
    <p:sldId id="361" r:id="rId23"/>
    <p:sldId id="340" r:id="rId24"/>
    <p:sldId id="349" r:id="rId25"/>
    <p:sldId id="362" r:id="rId26"/>
    <p:sldId id="363" r:id="rId27"/>
    <p:sldId id="364" r:id="rId28"/>
    <p:sldId id="365" r:id="rId29"/>
    <p:sldId id="367" r:id="rId30"/>
    <p:sldId id="372" r:id="rId31"/>
    <p:sldId id="369" r:id="rId32"/>
    <p:sldId id="368" r:id="rId33"/>
    <p:sldId id="345" r:id="rId34"/>
    <p:sldId id="370" r:id="rId35"/>
    <p:sldId id="371" r:id="rId36"/>
    <p:sldId id="375" r:id="rId37"/>
    <p:sldId id="377" r:id="rId38"/>
    <p:sldId id="380" r:id="rId39"/>
    <p:sldId id="381" r:id="rId40"/>
    <p:sldId id="376" r:id="rId41"/>
    <p:sldId id="378" r:id="rId42"/>
    <p:sldId id="379" r:id="rId43"/>
    <p:sldId id="347"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3" autoAdjust="0"/>
    <p:restoredTop sz="95394" autoAdjust="0"/>
  </p:normalViewPr>
  <p:slideViewPr>
    <p:cSldViewPr snapToGrid="0">
      <p:cViewPr varScale="1">
        <p:scale>
          <a:sx n="105" d="100"/>
          <a:sy n="105" d="100"/>
        </p:scale>
        <p:origin x="756" y="114"/>
      </p:cViewPr>
      <p:guideLst>
        <p:guide pos="6504"/>
        <p:guide orient="horz" pos="3696"/>
        <p:guide orient="horz" pos="196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F57E18-AE3F-2847-188C-708C0769F8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BD88CAC-4FD1-FB92-1D26-05807EA810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CB96D7-F201-492C-AA50-574A730BC27F}" type="datetimeFigureOut">
              <a:rPr lang="en-US" smtClean="0"/>
              <a:t>11/12/2024</a:t>
            </a:fld>
            <a:endParaRPr lang="en-US" dirty="0"/>
          </a:p>
        </p:txBody>
      </p:sp>
      <p:sp>
        <p:nvSpPr>
          <p:cNvPr id="4" name="Footer Placeholder 3">
            <a:extLst>
              <a:ext uri="{FF2B5EF4-FFF2-40B4-BE49-F238E27FC236}">
                <a16:creationId xmlns:a16="http://schemas.microsoft.com/office/drawing/2014/main" id="{88A72C0D-360E-C973-5588-52DC04A86A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340B36-8225-0BC2-989D-2156A5B162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563E-BCB2-465B-8A3C-AC86CE64F69C}" type="slidenum">
              <a:rPr lang="en-US" smtClean="0"/>
              <a:t>‹#›</a:t>
            </a:fld>
            <a:endParaRPr lang="en-US" dirty="0"/>
          </a:p>
        </p:txBody>
      </p:sp>
    </p:spTree>
    <p:extLst>
      <p:ext uri="{BB962C8B-B14F-4D97-AF65-F5344CB8AC3E}">
        <p14:creationId xmlns:p14="http://schemas.microsoft.com/office/powerpoint/2010/main" val="3687710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11/12/2024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978D2-8CC8-1C94-70F1-B5C78A74AD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40B359-007D-B666-5B12-4A5E393A72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E6D775-4999-A971-34E6-823C11AF925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9076007-5493-A42F-321F-43F83FBA0F9E}"/>
              </a:ext>
            </a:extLst>
          </p:cNvPr>
          <p:cNvSpPr>
            <a:spLocks noGrp="1"/>
          </p:cNvSpPr>
          <p:nvPr>
            <p:ph type="sldNum" sz="quarter" idx="5"/>
          </p:nvPr>
        </p:nvSpPr>
        <p:spPr/>
        <p:txBody>
          <a:bodyPr/>
          <a:lstStyle/>
          <a:p>
            <a:fld id="{8B990660-4B7D-4C11-96DB-B19FFA8CA93C}" type="slidenum">
              <a:rPr lang="en-US" smtClean="0"/>
              <a:t>7</a:t>
            </a:fld>
            <a:endParaRPr lang="en-US" dirty="0"/>
          </a:p>
        </p:txBody>
      </p:sp>
    </p:spTree>
    <p:extLst>
      <p:ext uri="{BB962C8B-B14F-4D97-AF65-F5344CB8AC3E}">
        <p14:creationId xmlns:p14="http://schemas.microsoft.com/office/powerpoint/2010/main" val="4013540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D98366-78F1-23AC-9134-2282188E50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3A3EEB-F268-5B3F-58F8-E9CAC445AC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E6ABB7-2EAC-A13A-8D50-981A97D3113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129868E-C2A9-9C8E-5EAF-8C5B8E3C74D6}"/>
              </a:ext>
            </a:extLst>
          </p:cNvPr>
          <p:cNvSpPr>
            <a:spLocks noGrp="1"/>
          </p:cNvSpPr>
          <p:nvPr>
            <p:ph type="sldNum" sz="quarter" idx="5"/>
          </p:nvPr>
        </p:nvSpPr>
        <p:spPr/>
        <p:txBody>
          <a:bodyPr/>
          <a:lstStyle/>
          <a:p>
            <a:fld id="{8B990660-4B7D-4C11-96DB-B19FFA8CA93C}" type="slidenum">
              <a:rPr lang="en-US" smtClean="0"/>
              <a:t>11</a:t>
            </a:fld>
            <a:endParaRPr lang="en-US" dirty="0"/>
          </a:p>
        </p:txBody>
      </p:sp>
    </p:spTree>
    <p:extLst>
      <p:ext uri="{BB962C8B-B14F-4D97-AF65-F5344CB8AC3E}">
        <p14:creationId xmlns:p14="http://schemas.microsoft.com/office/powerpoint/2010/main" val="22619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16</a:t>
            </a:fld>
            <a:endParaRPr lang="en-US" dirty="0"/>
          </a:p>
        </p:txBody>
      </p:sp>
    </p:spTree>
    <p:extLst>
      <p:ext uri="{BB962C8B-B14F-4D97-AF65-F5344CB8AC3E}">
        <p14:creationId xmlns:p14="http://schemas.microsoft.com/office/powerpoint/2010/main" val="1452113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73C64-30BE-301F-3660-B69E8A1FDE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F193D2-5638-A6E8-20F1-7077078916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86970C-C7B8-5FFC-5B3E-149831DA2F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01F68F3-87D5-29A2-84F6-620576C22B04}"/>
              </a:ext>
            </a:extLst>
          </p:cNvPr>
          <p:cNvSpPr>
            <a:spLocks noGrp="1"/>
          </p:cNvSpPr>
          <p:nvPr>
            <p:ph type="sldNum" sz="quarter" idx="5"/>
          </p:nvPr>
        </p:nvSpPr>
        <p:spPr/>
        <p:txBody>
          <a:bodyPr/>
          <a:lstStyle/>
          <a:p>
            <a:fld id="{8B990660-4B7D-4C11-96DB-B19FFA8CA93C}" type="slidenum">
              <a:rPr lang="en-US" smtClean="0"/>
              <a:t>22</a:t>
            </a:fld>
            <a:endParaRPr lang="en-US" dirty="0"/>
          </a:p>
        </p:txBody>
      </p:sp>
    </p:spTree>
    <p:extLst>
      <p:ext uri="{BB962C8B-B14F-4D97-AF65-F5344CB8AC3E}">
        <p14:creationId xmlns:p14="http://schemas.microsoft.com/office/powerpoint/2010/main" val="442981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515A5-8F9E-71BD-E548-31F522C3B9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1F1173-3E02-2257-8B58-E91AD3F632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0CBB98-8C94-48C5-F64D-38C3F26E79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51E0521-A087-04ED-7ADF-251B056337EE}"/>
              </a:ext>
            </a:extLst>
          </p:cNvPr>
          <p:cNvSpPr>
            <a:spLocks noGrp="1"/>
          </p:cNvSpPr>
          <p:nvPr>
            <p:ph type="sldNum" sz="quarter" idx="5"/>
          </p:nvPr>
        </p:nvSpPr>
        <p:spPr/>
        <p:txBody>
          <a:bodyPr/>
          <a:lstStyle/>
          <a:p>
            <a:fld id="{8B990660-4B7D-4C11-96DB-B19FFA8CA93C}" type="slidenum">
              <a:rPr lang="en-US" smtClean="0"/>
              <a:t>25</a:t>
            </a:fld>
            <a:endParaRPr lang="en-US" dirty="0"/>
          </a:p>
        </p:txBody>
      </p:sp>
    </p:spTree>
    <p:extLst>
      <p:ext uri="{BB962C8B-B14F-4D97-AF65-F5344CB8AC3E}">
        <p14:creationId xmlns:p14="http://schemas.microsoft.com/office/powerpoint/2010/main" val="1731735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66A48-C596-DC06-BF0B-2954487CDB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4071B2-6805-0277-A532-B372E7EB7E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320D8E-60D2-87E5-7405-4B13481192E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A541A8F-85CD-B6BD-AC87-7F7933EB69C0}"/>
              </a:ext>
            </a:extLst>
          </p:cNvPr>
          <p:cNvSpPr>
            <a:spLocks noGrp="1"/>
          </p:cNvSpPr>
          <p:nvPr>
            <p:ph type="sldNum" sz="quarter" idx="5"/>
          </p:nvPr>
        </p:nvSpPr>
        <p:spPr/>
        <p:txBody>
          <a:bodyPr/>
          <a:lstStyle/>
          <a:p>
            <a:fld id="{8B990660-4B7D-4C11-96DB-B19FFA8CA93C}" type="slidenum">
              <a:rPr lang="en-US" smtClean="0"/>
              <a:t>29</a:t>
            </a:fld>
            <a:endParaRPr lang="en-US" dirty="0"/>
          </a:p>
        </p:txBody>
      </p:sp>
    </p:spTree>
    <p:extLst>
      <p:ext uri="{BB962C8B-B14F-4D97-AF65-F5344CB8AC3E}">
        <p14:creationId xmlns:p14="http://schemas.microsoft.com/office/powerpoint/2010/main" val="3254044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44711B-B327-4478-2868-C652FBADF7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E5C00E-050A-7ED8-FE4A-FC14735A82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78E6D2-C7A9-B093-52CC-E5CB280D6F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C8AECEB-2CB0-D813-15DA-6751399889FB}"/>
              </a:ext>
            </a:extLst>
          </p:cNvPr>
          <p:cNvSpPr>
            <a:spLocks noGrp="1"/>
          </p:cNvSpPr>
          <p:nvPr>
            <p:ph type="sldNum" sz="quarter" idx="5"/>
          </p:nvPr>
        </p:nvSpPr>
        <p:spPr/>
        <p:txBody>
          <a:bodyPr/>
          <a:lstStyle/>
          <a:p>
            <a:fld id="{8B990660-4B7D-4C11-96DB-B19FFA8CA93C}" type="slidenum">
              <a:rPr lang="en-US" smtClean="0"/>
              <a:t>32</a:t>
            </a:fld>
            <a:endParaRPr lang="en-US" dirty="0"/>
          </a:p>
        </p:txBody>
      </p:sp>
    </p:spTree>
    <p:extLst>
      <p:ext uri="{BB962C8B-B14F-4D97-AF65-F5344CB8AC3E}">
        <p14:creationId xmlns:p14="http://schemas.microsoft.com/office/powerpoint/2010/main" val="1676355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CB8A0-31B8-2D7A-154E-33730DFDF2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BE501B-351E-A9D6-A7B9-B8A67336A7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07236B-CA13-8BAF-F443-5FB84743142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490A79A-E699-C6A3-1166-7735D067A08B}"/>
              </a:ext>
            </a:extLst>
          </p:cNvPr>
          <p:cNvSpPr>
            <a:spLocks noGrp="1"/>
          </p:cNvSpPr>
          <p:nvPr>
            <p:ph type="sldNum" sz="quarter" idx="5"/>
          </p:nvPr>
        </p:nvSpPr>
        <p:spPr/>
        <p:txBody>
          <a:bodyPr/>
          <a:lstStyle/>
          <a:p>
            <a:fld id="{8B990660-4B7D-4C11-96DB-B19FFA8CA93C}" type="slidenum">
              <a:rPr lang="en-US" smtClean="0"/>
              <a:t>37</a:t>
            </a:fld>
            <a:endParaRPr lang="en-US" dirty="0"/>
          </a:p>
        </p:txBody>
      </p:sp>
    </p:spTree>
    <p:extLst>
      <p:ext uri="{BB962C8B-B14F-4D97-AF65-F5344CB8AC3E}">
        <p14:creationId xmlns:p14="http://schemas.microsoft.com/office/powerpoint/2010/main" val="26500176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71616" y="960120"/>
            <a:ext cx="5221224" cy="3056343"/>
          </a:xfrm>
        </p:spPr>
        <p:txBody>
          <a:bodyPr anchor="b">
            <a:normAutofit/>
          </a:bodyPr>
          <a:lstStyle>
            <a:lvl1pPr algn="l">
              <a:defRPr sz="4000" b="1" baseline="0"/>
            </a:lvl1pPr>
          </a:lstStyle>
          <a:p>
            <a:r>
              <a:rPr lang="en-US" dirty="0"/>
              <a:t>CLICK TO add TITLE</a:t>
            </a:r>
          </a:p>
        </p:txBody>
      </p:sp>
      <p:pic>
        <p:nvPicPr>
          <p:cNvPr id="4" name="Graphic 3">
            <a:extLst>
              <a:ext uri="{FF2B5EF4-FFF2-40B4-BE49-F238E27FC236}">
                <a16:creationId xmlns:a16="http://schemas.microsoft.com/office/drawing/2014/main" id="{E46E52ED-0545-03BB-5AB6-4552E92B99F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617"/>
          <a:stretch/>
        </p:blipFill>
        <p:spPr>
          <a:xfrm>
            <a:off x="0" y="0"/>
            <a:ext cx="6153048" cy="6858000"/>
          </a:xfrm>
          <a:prstGeom prst="rect">
            <a:avLst/>
          </a:prstGeom>
        </p:spPr>
      </p:pic>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06404F0-C6D6-98DF-5397-EF0F68B0140E}"/>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256" t="-150" r="58720" b="30269"/>
          <a:stretch/>
        </p:blipFill>
        <p:spPr>
          <a:xfrm>
            <a:off x="8972551" y="5081287"/>
            <a:ext cx="3219450" cy="1776714"/>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58669"/>
            <a:ext cx="6192838" cy="3687763"/>
          </a:xfrm>
        </p:spPr>
        <p:txBody>
          <a:bodyPr>
            <a:normAutofit/>
          </a:bodyPr>
          <a:lstStyle>
            <a:lvl1pPr marL="228600" indent="-228600">
              <a:lnSpc>
                <a:spcPct val="100000"/>
              </a:lnSpc>
              <a:spcBef>
                <a:spcPts val="0"/>
              </a:spcBef>
              <a:spcAft>
                <a:spcPts val="600"/>
              </a:spcAft>
              <a:buFont typeface="Arial" panose="020B0604020202020204" pitchFamily="34" charset="0"/>
              <a:buChar char="•"/>
              <a:defRPr sz="2000"/>
            </a:lvl1pPr>
            <a:lvl2pPr marL="685800" indent="-228600">
              <a:lnSpc>
                <a:spcPct val="100000"/>
              </a:lnSpc>
              <a:spcBef>
                <a:spcPts val="0"/>
              </a:spcBef>
              <a:spcAft>
                <a:spcPts val="600"/>
              </a:spcAft>
              <a:defRPr sz="2000"/>
            </a:lvl2pPr>
            <a:lvl3pPr marL="1143000" indent="-228600">
              <a:lnSpc>
                <a:spcPct val="100000"/>
              </a:lnSpc>
              <a:spcBef>
                <a:spcPts val="0"/>
              </a:spcBef>
              <a:spcAft>
                <a:spcPts val="600"/>
              </a:spcAft>
              <a:defRPr sz="2000"/>
            </a:lvl3pPr>
            <a:lvl4pPr marL="1600200" indent="-228600">
              <a:lnSpc>
                <a:spcPct val="100000"/>
              </a:lnSpc>
              <a:spcBef>
                <a:spcPts val="0"/>
              </a:spcBef>
              <a:spcAft>
                <a:spcPts val="600"/>
              </a:spcAft>
              <a:defRPr sz="2000"/>
            </a:lvl4pPr>
            <a:lvl5pPr marL="2057400" indent="-228600">
              <a:lnSpc>
                <a:spcPct val="100000"/>
              </a:lnSpc>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295483" y="2058670"/>
            <a:ext cx="3002755" cy="3687763"/>
          </a:xfrm>
        </p:spPr>
        <p:txBody>
          <a:bodyPr>
            <a:normAutofit/>
          </a:bodyPr>
          <a:lstStyle>
            <a:lvl1pPr marL="0" indent="0">
              <a:lnSpc>
                <a:spcPct val="100000"/>
              </a:lnSpc>
              <a:spcBef>
                <a:spcPts val="1000"/>
              </a:spcBef>
              <a:spcAft>
                <a:spcPts val="600"/>
              </a:spcAft>
              <a:buFont typeface="+mj-lt"/>
              <a:buNone/>
              <a:defRPr sz="2000"/>
            </a:lvl1pPr>
            <a:lvl2pPr marL="228600" indent="-228600">
              <a:lnSpc>
                <a:spcPct val="100000"/>
              </a:lnSpc>
              <a:spcBef>
                <a:spcPts val="1000"/>
              </a:spcBef>
              <a:spcAft>
                <a:spcPts val="600"/>
              </a:spcAft>
              <a:buFont typeface="+mj-lt"/>
              <a:buNone/>
              <a:defRPr sz="2000"/>
            </a:lvl2pPr>
            <a:lvl3pPr marL="0" indent="0">
              <a:lnSpc>
                <a:spcPct val="100000"/>
              </a:lnSpc>
              <a:spcBef>
                <a:spcPts val="1000"/>
              </a:spcBef>
              <a:spcAft>
                <a:spcPts val="600"/>
              </a:spcAft>
              <a:buFont typeface="+mj-lt"/>
              <a:buNone/>
              <a:defRPr sz="2000"/>
            </a:lvl3pPr>
            <a:lvl4pPr marL="0" indent="0">
              <a:lnSpc>
                <a:spcPct val="100000"/>
              </a:lnSpc>
              <a:spcBef>
                <a:spcPts val="1000"/>
              </a:spcBef>
              <a:spcAft>
                <a:spcPts val="600"/>
              </a:spcAft>
              <a:buFont typeface="+mj-lt"/>
              <a:buNone/>
              <a:defRPr sz="2000"/>
            </a:lvl4pPr>
            <a:lvl5pPr marL="0" indent="0">
              <a:lnSpc>
                <a:spcPct val="100000"/>
              </a:lnSpc>
              <a:spcBef>
                <a:spcPts val="1000"/>
              </a:spcBef>
              <a:spcAft>
                <a:spcPts val="600"/>
              </a:spcAft>
              <a:buFont typeface="+mj-lt"/>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196348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43429"/>
            <a:ext cx="10405174" cy="3925467"/>
          </a:xfrm>
        </p:spPr>
        <p:txBody>
          <a:bodyP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500"/>
              </a:spcBef>
              <a:spcAft>
                <a:spcPts val="600"/>
              </a:spcAft>
              <a:defRPr sz="2000"/>
            </a:lvl2pPr>
            <a:lvl3pPr marL="1143000" indent="-228600">
              <a:lnSpc>
                <a:spcPct val="100000"/>
              </a:lnSpc>
              <a:spcBef>
                <a:spcPts val="500"/>
              </a:spcBef>
              <a:spcAft>
                <a:spcPts val="600"/>
              </a:spcAft>
              <a:defRPr sz="2000"/>
            </a:lvl3pPr>
            <a:lvl4pPr marL="1600200" indent="-228600">
              <a:lnSpc>
                <a:spcPct val="100000"/>
              </a:lnSpc>
              <a:spcBef>
                <a:spcPts val="500"/>
              </a:spcBef>
              <a:spcAft>
                <a:spcPts val="600"/>
              </a:spcAft>
              <a:defRPr sz="2000"/>
            </a:lvl4pPr>
            <a:lvl5pPr marL="2057400" indent="-228600">
              <a:lnSpc>
                <a:spcPct val="100000"/>
              </a:lnSpc>
              <a:spcBef>
                <a:spcPts val="50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3676824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5F4A3D2-0CBC-CF43-C14A-141B19AE6711}"/>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433" t="-5525" r="24023" b="11733"/>
          <a:stretch/>
        </p:blipFill>
        <p:spPr>
          <a:xfrm>
            <a:off x="4478101" y="0"/>
            <a:ext cx="7713899" cy="685800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1352" y="505016"/>
            <a:ext cx="5775656" cy="3284932"/>
          </a:xfrm>
        </p:spPr>
        <p:txBody>
          <a:bodyPr anchor="b">
            <a:normAutofit/>
          </a:bodyPr>
          <a:lstStyle>
            <a:lvl1pPr>
              <a:defRPr sz="40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911353" y="4006024"/>
            <a:ext cx="5794248" cy="2346960"/>
          </a:xfrm>
        </p:spPr>
        <p:txBody>
          <a:bodyPr>
            <a:normAutofit/>
          </a:bodyPr>
          <a:lstStyle>
            <a:lvl1pPr marL="0" indent="0">
              <a:lnSpc>
                <a:spcPts val="2400"/>
              </a:lnSpc>
              <a:spcBef>
                <a:spcPts val="0"/>
              </a:spcBef>
              <a:spcAft>
                <a:spcPts val="1200"/>
              </a:spcAft>
              <a:buFont typeface="Arial" panose="020B0604020202020204" pitchFamily="34" charset="0"/>
              <a:buNone/>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Tree>
    <p:extLst>
      <p:ext uri="{BB962C8B-B14F-4D97-AF65-F5344CB8AC3E}">
        <p14:creationId xmlns:p14="http://schemas.microsoft.com/office/powerpoint/2010/main" val="3828155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add title</a:t>
            </a:r>
          </a:p>
        </p:txBody>
      </p:sp>
      <p:grpSp>
        <p:nvGrpSpPr>
          <p:cNvPr id="815" name="Group 814">
            <a:extLst>
              <a:ext uri="{FF2B5EF4-FFF2-40B4-BE49-F238E27FC236}">
                <a16:creationId xmlns:a16="http://schemas.microsoft.com/office/drawing/2014/main" id="{98F70650-8E48-1844-382B-91FBA9C8DD1F}"/>
              </a:ext>
              <a:ext uri="{C183D7F6-B498-43B3-948B-1728B52AA6E4}">
                <adec:decorative xmlns:adec="http://schemas.microsoft.com/office/drawing/2017/decorative" val="1"/>
              </a:ext>
            </a:extLst>
          </p:cNvPr>
          <p:cNvGrpSpPr/>
          <p:nvPr userDrawn="1"/>
        </p:nvGrpSpPr>
        <p:grpSpPr>
          <a:xfrm>
            <a:off x="5716" y="-50037"/>
            <a:ext cx="12186031" cy="3025624"/>
            <a:chOff x="5716" y="-50037"/>
            <a:chExt cx="12186031" cy="3025624"/>
          </a:xfrm>
        </p:grpSpPr>
        <p:sp>
          <p:nvSpPr>
            <p:cNvPr id="12" name="Freeform: Shape 11">
              <a:extLst>
                <a:ext uri="{FF2B5EF4-FFF2-40B4-BE49-F238E27FC236}">
                  <a16:creationId xmlns:a16="http://schemas.microsoft.com/office/drawing/2014/main" id="{696CB0C7-73C9-4B92-88CA-FE7D026ED481}"/>
                </a:ext>
              </a:extLst>
            </p:cNvPr>
            <p:cNvSpPr/>
            <p:nvPr/>
          </p:nvSpPr>
          <p:spPr>
            <a:xfrm>
              <a:off x="9865435" y="2327548"/>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14163" y="1807872"/>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92192" y="292266"/>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8070" y="29318"/>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776" name="Freeform 775">
              <a:extLst>
                <a:ext uri="{FF2B5EF4-FFF2-40B4-BE49-F238E27FC236}">
                  <a16:creationId xmlns:a16="http://schemas.microsoft.com/office/drawing/2014/main" id="{8AE234EC-24BB-C203-13CC-0DE3E8682DFF}"/>
                </a:ext>
              </a:extLst>
            </p:cNvPr>
            <p:cNvSpPr/>
            <p:nvPr/>
          </p:nvSpPr>
          <p:spPr>
            <a:xfrm>
              <a:off x="10809444" y="-12696"/>
              <a:ext cx="1265873" cy="505824"/>
            </a:xfrm>
            <a:custGeom>
              <a:avLst/>
              <a:gdLst>
                <a:gd name="connsiteX0" fmla="*/ 0 w 1265873"/>
                <a:gd name="connsiteY0" fmla="*/ 0 h 505824"/>
                <a:gd name="connsiteX1" fmla="*/ 945372 w 1265873"/>
                <a:gd name="connsiteY1" fmla="*/ 0 h 505824"/>
                <a:gd name="connsiteX2" fmla="*/ 1265873 w 1265873"/>
                <a:gd name="connsiteY2" fmla="*/ 102450 h 505824"/>
                <a:gd name="connsiteX3" fmla="*/ 1265873 w 1265873"/>
                <a:gd name="connsiteY3" fmla="*/ 505824 h 505824"/>
                <a:gd name="connsiteX4" fmla="*/ 0 w 1265873"/>
                <a:gd name="connsiteY4" fmla="*/ 101688 h 50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873" h="505824">
                  <a:moveTo>
                    <a:pt x="0" y="0"/>
                  </a:moveTo>
                  <a:lnTo>
                    <a:pt x="945372" y="0"/>
                  </a:lnTo>
                  <a:lnTo>
                    <a:pt x="1265873" y="102450"/>
                  </a:lnTo>
                  <a:lnTo>
                    <a:pt x="1265873" y="505824"/>
                  </a:lnTo>
                  <a:lnTo>
                    <a:pt x="0" y="101688"/>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6110" y="93055"/>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91315" y="2655"/>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9975" y="328071"/>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14396" y="782994"/>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20690" y="630380"/>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42608" y="1060036"/>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5769" y="422916"/>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7813" y="852572"/>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6438" y="247828"/>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789" name="Freeform 788">
              <a:extLst>
                <a:ext uri="{FF2B5EF4-FFF2-40B4-BE49-F238E27FC236}">
                  <a16:creationId xmlns:a16="http://schemas.microsoft.com/office/drawing/2014/main" id="{9CB742FD-E6D8-87A6-F66D-D5830EC0FE4B}"/>
                </a:ext>
              </a:extLst>
            </p:cNvPr>
            <p:cNvSpPr/>
            <p:nvPr/>
          </p:nvSpPr>
          <p:spPr>
            <a:xfrm>
              <a:off x="5145790" y="-12696"/>
              <a:ext cx="3539857" cy="1070447"/>
            </a:xfrm>
            <a:custGeom>
              <a:avLst/>
              <a:gdLst>
                <a:gd name="connsiteX0" fmla="*/ 0 w 3539857"/>
                <a:gd name="connsiteY0" fmla="*/ 0 h 1070447"/>
                <a:gd name="connsiteX1" fmla="*/ 2020293 w 3539857"/>
                <a:gd name="connsiteY1" fmla="*/ 0 h 1070447"/>
                <a:gd name="connsiteX2" fmla="*/ 3539857 w 3539857"/>
                <a:gd name="connsiteY2" fmla="*/ 459354 h 1070447"/>
                <a:gd name="connsiteX3" fmla="*/ 3539857 w 3539857"/>
                <a:gd name="connsiteY3" fmla="*/ 1070447 h 1070447"/>
              </a:gdLst>
              <a:ahLst/>
              <a:cxnLst>
                <a:cxn ang="0">
                  <a:pos x="connsiteX0" y="connsiteY0"/>
                </a:cxn>
                <a:cxn ang="0">
                  <a:pos x="connsiteX1" y="connsiteY1"/>
                </a:cxn>
                <a:cxn ang="0">
                  <a:pos x="connsiteX2" y="connsiteY2"/>
                </a:cxn>
                <a:cxn ang="0">
                  <a:pos x="connsiteX3" y="connsiteY3"/>
                </a:cxn>
              </a:cxnLst>
              <a:rect l="l" t="t" r="r" b="b"/>
              <a:pathLst>
                <a:path w="3539857" h="1070447">
                  <a:moveTo>
                    <a:pt x="0" y="0"/>
                  </a:moveTo>
                  <a:lnTo>
                    <a:pt x="2020293" y="0"/>
                  </a:lnTo>
                  <a:lnTo>
                    <a:pt x="3539857" y="459354"/>
                  </a:lnTo>
                  <a:lnTo>
                    <a:pt x="3539857" y="1070447"/>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785" name="Freeform 784">
              <a:extLst>
                <a:ext uri="{FF2B5EF4-FFF2-40B4-BE49-F238E27FC236}">
                  <a16:creationId xmlns:a16="http://schemas.microsoft.com/office/drawing/2014/main" id="{95880C50-423C-1BDB-74B3-19400311FDC0}"/>
                </a:ext>
              </a:extLst>
            </p:cNvPr>
            <p:cNvSpPr/>
            <p:nvPr/>
          </p:nvSpPr>
          <p:spPr>
            <a:xfrm>
              <a:off x="7200361" y="-12696"/>
              <a:ext cx="1734016" cy="450213"/>
            </a:xfrm>
            <a:custGeom>
              <a:avLst/>
              <a:gdLst>
                <a:gd name="connsiteX0" fmla="*/ 0 w 1734016"/>
                <a:gd name="connsiteY0" fmla="*/ 0 h 450213"/>
                <a:gd name="connsiteX1" fmla="*/ 901572 w 1734016"/>
                <a:gd name="connsiteY1" fmla="*/ 0 h 450213"/>
                <a:gd name="connsiteX2" fmla="*/ 1734016 w 1734016"/>
                <a:gd name="connsiteY2" fmla="*/ 251510 h 450213"/>
                <a:gd name="connsiteX3" fmla="*/ 1489476 w 1734016"/>
                <a:gd name="connsiteY3" fmla="*/ 450213 h 450213"/>
              </a:gdLst>
              <a:ahLst/>
              <a:cxnLst>
                <a:cxn ang="0">
                  <a:pos x="connsiteX0" y="connsiteY0"/>
                </a:cxn>
                <a:cxn ang="0">
                  <a:pos x="connsiteX1" y="connsiteY1"/>
                </a:cxn>
                <a:cxn ang="0">
                  <a:pos x="connsiteX2" y="connsiteY2"/>
                </a:cxn>
                <a:cxn ang="0">
                  <a:pos x="connsiteX3" y="connsiteY3"/>
                </a:cxn>
              </a:cxnLst>
              <a:rect l="l" t="t" r="r" b="b"/>
              <a:pathLst>
                <a:path w="1734016" h="450213">
                  <a:moveTo>
                    <a:pt x="0" y="0"/>
                  </a:moveTo>
                  <a:lnTo>
                    <a:pt x="901572" y="0"/>
                  </a:lnTo>
                  <a:lnTo>
                    <a:pt x="1734016" y="251510"/>
                  </a:lnTo>
                  <a:lnTo>
                    <a:pt x="1489476" y="450213"/>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780" name="Freeform 779">
              <a:extLst>
                <a:ext uri="{FF2B5EF4-FFF2-40B4-BE49-F238E27FC236}">
                  <a16:creationId xmlns:a16="http://schemas.microsoft.com/office/drawing/2014/main" id="{DA802240-291A-34FF-3135-1B01B1041638}"/>
                </a:ext>
              </a:extLst>
            </p:cNvPr>
            <p:cNvSpPr/>
            <p:nvPr userDrawn="1"/>
          </p:nvSpPr>
          <p:spPr>
            <a:xfrm>
              <a:off x="8136109" y="-12695"/>
              <a:ext cx="1588137" cy="527789"/>
            </a:xfrm>
            <a:custGeom>
              <a:avLst/>
              <a:gdLst>
                <a:gd name="connsiteX0" fmla="*/ 0 w 1588137"/>
                <a:gd name="connsiteY0" fmla="*/ 0 h 527789"/>
                <a:gd name="connsiteX1" fmla="*/ 792404 w 1588137"/>
                <a:gd name="connsiteY1" fmla="*/ 0 h 527789"/>
                <a:gd name="connsiteX2" fmla="*/ 1588137 w 1588137"/>
                <a:gd name="connsiteY2" fmla="*/ 240590 h 527789"/>
                <a:gd name="connsiteX3" fmla="*/ 1588137 w 1588137"/>
                <a:gd name="connsiteY3" fmla="*/ 503158 h 527789"/>
                <a:gd name="connsiteX4" fmla="*/ 1334201 w 1588137"/>
                <a:gd name="connsiteY4" fmla="*/ 426216 h 527789"/>
                <a:gd name="connsiteX5" fmla="*/ 1331408 w 1588137"/>
                <a:gd name="connsiteY5" fmla="*/ 426216 h 527789"/>
                <a:gd name="connsiteX6" fmla="*/ 1330519 w 1588137"/>
                <a:gd name="connsiteY6" fmla="*/ 426216 h 527789"/>
                <a:gd name="connsiteX7" fmla="*/ 1329503 w 1588137"/>
                <a:gd name="connsiteY7" fmla="*/ 426216 h 527789"/>
                <a:gd name="connsiteX8" fmla="*/ 1203931 w 1588137"/>
                <a:gd name="connsiteY8" fmla="*/ 527789 h 527789"/>
                <a:gd name="connsiteX9" fmla="*/ 812235 w 1588137"/>
                <a:gd name="connsiteY9" fmla="*/ 408059 h 527789"/>
                <a:gd name="connsiteX10" fmla="*/ 812235 w 1588137"/>
                <a:gd name="connsiteY10" fmla="*/ 247319 h 527789"/>
                <a:gd name="connsiteX11" fmla="*/ 812235 w 1588137"/>
                <a:gd name="connsiteY11" fmla="*/ 246557 h 527789"/>
                <a:gd name="connsiteX12" fmla="*/ 812235 w 1588137"/>
                <a:gd name="connsiteY12" fmla="*/ 245668 h 527789"/>
                <a:gd name="connsiteX13" fmla="*/ 812235 w 1588137"/>
                <a:gd name="connsiteY13" fmla="*/ 244907 h 527789"/>
                <a:gd name="connsiteX14" fmla="*/ 811473 w 1588137"/>
                <a:gd name="connsiteY14" fmla="*/ 244907 h 527789"/>
                <a:gd name="connsiteX15" fmla="*/ 810711 w 1588137"/>
                <a:gd name="connsiteY15" fmla="*/ 244907 h 527789"/>
                <a:gd name="connsiteX16" fmla="*/ 810457 w 1588137"/>
                <a:gd name="connsiteY16" fmla="*/ 245034 h 5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137" h="527789">
                  <a:moveTo>
                    <a:pt x="0" y="0"/>
                  </a:moveTo>
                  <a:lnTo>
                    <a:pt x="792404" y="0"/>
                  </a:lnTo>
                  <a:lnTo>
                    <a:pt x="1588137" y="240590"/>
                  </a:lnTo>
                  <a:lnTo>
                    <a:pt x="1588137" y="503158"/>
                  </a:lnTo>
                  <a:lnTo>
                    <a:pt x="1334201" y="426216"/>
                  </a:lnTo>
                  <a:lnTo>
                    <a:pt x="1331408" y="426216"/>
                  </a:lnTo>
                  <a:lnTo>
                    <a:pt x="1330519" y="426216"/>
                  </a:lnTo>
                  <a:lnTo>
                    <a:pt x="1329503" y="426216"/>
                  </a:lnTo>
                  <a:lnTo>
                    <a:pt x="1203931" y="527789"/>
                  </a:lnTo>
                  <a:lnTo>
                    <a:pt x="812235" y="408059"/>
                  </a:lnTo>
                  <a:lnTo>
                    <a:pt x="812235" y="247319"/>
                  </a:lnTo>
                  <a:cubicBezTo>
                    <a:pt x="812235" y="246557"/>
                    <a:pt x="812235" y="246811"/>
                    <a:pt x="812235" y="246557"/>
                  </a:cubicBezTo>
                  <a:cubicBezTo>
                    <a:pt x="812235" y="246303"/>
                    <a:pt x="812235" y="245668"/>
                    <a:pt x="812235" y="245668"/>
                  </a:cubicBezTo>
                  <a:lnTo>
                    <a:pt x="812235" y="244907"/>
                  </a:lnTo>
                  <a:lnTo>
                    <a:pt x="811473" y="244907"/>
                  </a:lnTo>
                  <a:lnTo>
                    <a:pt x="810711" y="244907"/>
                  </a:lnTo>
                  <a:lnTo>
                    <a:pt x="810457" y="245034"/>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6181" y="-34166"/>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778" name="Freeform 777">
              <a:extLst>
                <a:ext uri="{FF2B5EF4-FFF2-40B4-BE49-F238E27FC236}">
                  <a16:creationId xmlns:a16="http://schemas.microsoft.com/office/drawing/2014/main" id="{9EBADD24-CA3B-B936-2CC1-E5826527A689}"/>
                </a:ext>
              </a:extLst>
            </p:cNvPr>
            <p:cNvSpPr/>
            <p:nvPr/>
          </p:nvSpPr>
          <p:spPr>
            <a:xfrm>
              <a:off x="8963680" y="-12696"/>
              <a:ext cx="1050864" cy="231449"/>
            </a:xfrm>
            <a:custGeom>
              <a:avLst/>
              <a:gdLst>
                <a:gd name="connsiteX0" fmla="*/ 0 w 1050864"/>
                <a:gd name="connsiteY0" fmla="*/ 0 h 231449"/>
                <a:gd name="connsiteX1" fmla="*/ 1050864 w 1050864"/>
                <a:gd name="connsiteY1" fmla="*/ 0 h 231449"/>
                <a:gd name="connsiteX2" fmla="*/ 765898 w 1050864"/>
                <a:gd name="connsiteY2" fmla="*/ 231449 h 231449"/>
              </a:gdLst>
              <a:ahLst/>
              <a:cxnLst>
                <a:cxn ang="0">
                  <a:pos x="connsiteX0" y="connsiteY0"/>
                </a:cxn>
                <a:cxn ang="0">
                  <a:pos x="connsiteX1" y="connsiteY1"/>
                </a:cxn>
                <a:cxn ang="0">
                  <a:pos x="connsiteX2" y="connsiteY2"/>
                </a:cxn>
              </a:cxnLst>
              <a:rect l="l" t="t" r="r" b="b"/>
              <a:pathLst>
                <a:path w="1050864" h="231449">
                  <a:moveTo>
                    <a:pt x="0" y="0"/>
                  </a:moveTo>
                  <a:lnTo>
                    <a:pt x="1050864" y="0"/>
                  </a:lnTo>
                  <a:lnTo>
                    <a:pt x="765898" y="231449"/>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15659" y="853334"/>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81530" y="884949"/>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404156" y="746047"/>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64261" y="715448"/>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60760" y="1948171"/>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64746" y="1925190"/>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71476" y="1752133"/>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6134" y="1831742"/>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70252" y="307756"/>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80737" y="38713"/>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797" name="Freeform 796">
              <a:extLst>
                <a:ext uri="{FF2B5EF4-FFF2-40B4-BE49-F238E27FC236}">
                  <a16:creationId xmlns:a16="http://schemas.microsoft.com/office/drawing/2014/main" id="{28C8952C-5B46-D1EC-FECE-2E1A2E1C1C1C}"/>
                </a:ext>
              </a:extLst>
            </p:cNvPr>
            <p:cNvSpPr/>
            <p:nvPr/>
          </p:nvSpPr>
          <p:spPr>
            <a:xfrm>
              <a:off x="4281244" y="-12696"/>
              <a:ext cx="1826185" cy="510522"/>
            </a:xfrm>
            <a:custGeom>
              <a:avLst/>
              <a:gdLst>
                <a:gd name="connsiteX0" fmla="*/ 45999 w 1826185"/>
                <a:gd name="connsiteY0" fmla="*/ 0 h 510522"/>
                <a:gd name="connsiteX1" fmla="*/ 795429 w 1826185"/>
                <a:gd name="connsiteY1" fmla="*/ 0 h 510522"/>
                <a:gd name="connsiteX2" fmla="*/ 1826185 w 1826185"/>
                <a:gd name="connsiteY2" fmla="*/ 311945 h 510522"/>
                <a:gd name="connsiteX3" fmla="*/ 1583294 w 1826185"/>
                <a:gd name="connsiteY3" fmla="*/ 510522 h 510522"/>
                <a:gd name="connsiteX4" fmla="*/ 0 w 1826185"/>
                <a:gd name="connsiteY4" fmla="*/ 31856 h 510522"/>
                <a:gd name="connsiteX5" fmla="*/ 13332 w 1826185"/>
                <a:gd name="connsiteY5" fmla="*/ 21064 h 510522"/>
                <a:gd name="connsiteX6" fmla="*/ 14728 w 1826185"/>
                <a:gd name="connsiteY6" fmla="*/ 21952 h 510522"/>
                <a:gd name="connsiteX7" fmla="*/ 16887 w 1826185"/>
                <a:gd name="connsiteY7" fmla="*/ 21952 h 510522"/>
                <a:gd name="connsiteX8" fmla="*/ 18664 w 1826185"/>
                <a:gd name="connsiteY8" fmla="*/ 21952 h 510522"/>
                <a:gd name="connsiteX9" fmla="*/ 20188 w 1826185"/>
                <a:gd name="connsiteY9" fmla="*/ 21064 h 5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185" h="510522">
                  <a:moveTo>
                    <a:pt x="45999" y="0"/>
                  </a:moveTo>
                  <a:lnTo>
                    <a:pt x="795429" y="0"/>
                  </a:lnTo>
                  <a:lnTo>
                    <a:pt x="1826185" y="311945"/>
                  </a:lnTo>
                  <a:lnTo>
                    <a:pt x="1583294" y="510522"/>
                  </a:lnTo>
                  <a:lnTo>
                    <a:pt x="0" y="31856"/>
                  </a:lnTo>
                  <a:lnTo>
                    <a:pt x="13332" y="21064"/>
                  </a:lnTo>
                  <a:cubicBezTo>
                    <a:pt x="13751" y="21432"/>
                    <a:pt x="14220" y="21737"/>
                    <a:pt x="14728" y="21952"/>
                  </a:cubicBezTo>
                  <a:cubicBezTo>
                    <a:pt x="15439" y="22079"/>
                    <a:pt x="16176" y="22079"/>
                    <a:pt x="16887" y="21952"/>
                  </a:cubicBezTo>
                  <a:lnTo>
                    <a:pt x="18664" y="21952"/>
                  </a:lnTo>
                  <a:cubicBezTo>
                    <a:pt x="19210" y="21737"/>
                    <a:pt x="19731" y="21432"/>
                    <a:pt x="20188" y="21064"/>
                  </a:cubicBezTo>
                  <a:close/>
                </a:path>
              </a:pathLst>
            </a:custGeom>
            <a:solidFill>
              <a:schemeClr val="accent3"/>
            </a:solidFill>
            <a:ln w="12690" cap="flat">
              <a:noFill/>
              <a:prstDash val="solid"/>
              <a:miter/>
            </a:ln>
          </p:spPr>
          <p:txBody>
            <a:bodyPr wrap="square" rtlCol="0" anchor="ctr">
              <a:noAutofit/>
            </a:bodyPr>
            <a:lstStyle/>
            <a:p>
              <a:endParaRPr lang="en-US" dirty="0"/>
            </a:p>
          </p:txBody>
        </p:sp>
        <p:sp>
          <p:nvSpPr>
            <p:cNvPr id="803" name="Freeform 802">
              <a:extLst>
                <a:ext uri="{FF2B5EF4-FFF2-40B4-BE49-F238E27FC236}">
                  <a16:creationId xmlns:a16="http://schemas.microsoft.com/office/drawing/2014/main" id="{FA10EB6E-9C26-5CF2-4D48-9099D7D162DF}"/>
                </a:ext>
              </a:extLst>
            </p:cNvPr>
            <p:cNvSpPr/>
            <p:nvPr/>
          </p:nvSpPr>
          <p:spPr>
            <a:xfrm>
              <a:off x="3884723" y="-12695"/>
              <a:ext cx="242636" cy="547597"/>
            </a:xfrm>
            <a:custGeom>
              <a:avLst/>
              <a:gdLst>
                <a:gd name="connsiteX0" fmla="*/ 0 w 242636"/>
                <a:gd name="connsiteY0" fmla="*/ 0 h 547597"/>
                <a:gd name="connsiteX1" fmla="*/ 242636 w 242636"/>
                <a:gd name="connsiteY1" fmla="*/ 0 h 547597"/>
                <a:gd name="connsiteX2" fmla="*/ 242636 w 242636"/>
                <a:gd name="connsiteY2" fmla="*/ 61948 h 547597"/>
                <a:gd name="connsiteX3" fmla="*/ 242636 w 242636"/>
                <a:gd name="connsiteY3" fmla="*/ 165553 h 547597"/>
                <a:gd name="connsiteX4" fmla="*/ 242636 w 242636"/>
                <a:gd name="connsiteY4" fmla="*/ 350036 h 547597"/>
                <a:gd name="connsiteX5" fmla="*/ 0 w 242636"/>
                <a:gd name="connsiteY5" fmla="*/ 547597 h 54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36" h="547597">
                  <a:moveTo>
                    <a:pt x="0" y="0"/>
                  </a:moveTo>
                  <a:lnTo>
                    <a:pt x="242636" y="0"/>
                  </a:lnTo>
                  <a:lnTo>
                    <a:pt x="242636" y="61948"/>
                  </a:lnTo>
                  <a:lnTo>
                    <a:pt x="242636" y="165553"/>
                  </a:lnTo>
                  <a:lnTo>
                    <a:pt x="242636" y="350036"/>
                  </a:lnTo>
                  <a:lnTo>
                    <a:pt x="0" y="547597"/>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801" name="Freeform 800">
              <a:extLst>
                <a:ext uri="{FF2B5EF4-FFF2-40B4-BE49-F238E27FC236}">
                  <a16:creationId xmlns:a16="http://schemas.microsoft.com/office/drawing/2014/main" id="{5CD91505-58C6-46EC-09EA-BF96BB70EFC8}"/>
                </a:ext>
              </a:extLst>
            </p:cNvPr>
            <p:cNvSpPr/>
            <p:nvPr/>
          </p:nvSpPr>
          <p:spPr>
            <a:xfrm>
              <a:off x="2048998" y="-12696"/>
              <a:ext cx="1824932" cy="551786"/>
            </a:xfrm>
            <a:custGeom>
              <a:avLst/>
              <a:gdLst>
                <a:gd name="connsiteX0" fmla="*/ 0 w 1824932"/>
                <a:gd name="connsiteY0" fmla="*/ 0 h 551786"/>
                <a:gd name="connsiteX1" fmla="*/ 1824932 w 1824932"/>
                <a:gd name="connsiteY1" fmla="*/ 0 h 551786"/>
                <a:gd name="connsiteX2" fmla="*/ 1824932 w 1824932"/>
                <a:gd name="connsiteY2" fmla="*/ 551786 h 551786"/>
              </a:gdLst>
              <a:ahLst/>
              <a:cxnLst>
                <a:cxn ang="0">
                  <a:pos x="connsiteX0" y="connsiteY0"/>
                </a:cxn>
                <a:cxn ang="0">
                  <a:pos x="connsiteX1" y="connsiteY1"/>
                </a:cxn>
                <a:cxn ang="0">
                  <a:pos x="connsiteX2" y="connsiteY2"/>
                </a:cxn>
              </a:cxnLst>
              <a:rect l="l" t="t" r="r" b="b"/>
              <a:pathLst>
                <a:path w="1824932" h="551786">
                  <a:moveTo>
                    <a:pt x="0" y="0"/>
                  </a:moveTo>
                  <a:lnTo>
                    <a:pt x="1824932" y="0"/>
                  </a:lnTo>
                  <a:lnTo>
                    <a:pt x="1824932" y="551786"/>
                  </a:lnTo>
                  <a:close/>
                </a:path>
              </a:pathLst>
            </a:custGeom>
            <a:solidFill>
              <a:schemeClr val="accent5"/>
            </a:solidFill>
            <a:ln w="12690" cap="flat">
              <a:noFill/>
              <a:prstDash val="solid"/>
              <a:miter/>
            </a:ln>
          </p:spPr>
          <p:txBody>
            <a:bodyPr wrap="square" rtlCol="0" anchor="ctr">
              <a:noAutofit/>
            </a:bodyP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60071" y="934974"/>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7235" y="1770925"/>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9272" y="1087842"/>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41185" y="2444231"/>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41438" y="2122369"/>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41684" y="934974"/>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41513" y="1301655"/>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13557" y="1551906"/>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8167" y="1663130"/>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5839" y="853461"/>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14396" y="1105871"/>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61095" y="984364"/>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6179" y="1190431"/>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30751" y="653742"/>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7740" y="1906144"/>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8740" y="2153603"/>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14168" y="2732192"/>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40295" y="2510254"/>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45628" y="2372748"/>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8994" y="1476234"/>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30587" y="1419734"/>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34015" y="1311177"/>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85459" y="893328"/>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5716" y="7225"/>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810" name="Freeform 809">
              <a:extLst>
                <a:ext uri="{FF2B5EF4-FFF2-40B4-BE49-F238E27FC236}">
                  <a16:creationId xmlns:a16="http://schemas.microsoft.com/office/drawing/2014/main" id="{47B922FA-CDEA-A2D1-1DF9-A5354EB44AE0}"/>
                </a:ext>
              </a:extLst>
            </p:cNvPr>
            <p:cNvSpPr/>
            <p:nvPr/>
          </p:nvSpPr>
          <p:spPr>
            <a:xfrm>
              <a:off x="5716" y="-12696"/>
              <a:ext cx="4239343" cy="1032611"/>
            </a:xfrm>
            <a:custGeom>
              <a:avLst/>
              <a:gdLst>
                <a:gd name="connsiteX0" fmla="*/ 0 w 4239343"/>
                <a:gd name="connsiteY0" fmla="*/ 0 h 1032611"/>
                <a:gd name="connsiteX1" fmla="*/ 672711 w 4239343"/>
                <a:gd name="connsiteY1" fmla="*/ 0 h 1032611"/>
                <a:gd name="connsiteX2" fmla="*/ 4239343 w 4239343"/>
                <a:gd name="connsiteY2" fmla="*/ 897391 h 1032611"/>
                <a:gd name="connsiteX3" fmla="*/ 4073015 w 4239343"/>
                <a:gd name="connsiteY3" fmla="*/ 1032611 h 1032611"/>
                <a:gd name="connsiteX4" fmla="*/ 0 w 4239343"/>
                <a:gd name="connsiteY4" fmla="*/ 9764 h 1032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032611">
                  <a:moveTo>
                    <a:pt x="0" y="0"/>
                  </a:moveTo>
                  <a:lnTo>
                    <a:pt x="672711" y="0"/>
                  </a:lnTo>
                  <a:lnTo>
                    <a:pt x="4239343" y="897391"/>
                  </a:lnTo>
                  <a:lnTo>
                    <a:pt x="4073015" y="1032611"/>
                  </a:lnTo>
                  <a:lnTo>
                    <a:pt x="0" y="9764"/>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60272" y="1245789"/>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81041" y="1164022"/>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85358" y="1007980"/>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8071" y="318802"/>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13889" y="773218"/>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13453" y="1240964"/>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11548" y="62009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10914" y="62161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11511" y="624285"/>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31815" y="1056862"/>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10914" y="621111"/>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10914" y="620222"/>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13326" y="621619"/>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33593" y="848890"/>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32958" y="1055973"/>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94787" y="855746"/>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51688" y="-391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6245" y="1065369"/>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85011" y="445262"/>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791" name="Freeform 790">
              <a:extLst>
                <a:ext uri="{FF2B5EF4-FFF2-40B4-BE49-F238E27FC236}">
                  <a16:creationId xmlns:a16="http://schemas.microsoft.com/office/drawing/2014/main" id="{676E1FD3-28A9-7EA4-4B57-B6D4974B61F1}"/>
                </a:ext>
              </a:extLst>
            </p:cNvPr>
            <p:cNvSpPr/>
            <p:nvPr/>
          </p:nvSpPr>
          <p:spPr>
            <a:xfrm>
              <a:off x="7164989" y="-12695"/>
              <a:ext cx="1525737" cy="460751"/>
            </a:xfrm>
            <a:custGeom>
              <a:avLst/>
              <a:gdLst>
                <a:gd name="connsiteX0" fmla="*/ 0 w 1525737"/>
                <a:gd name="connsiteY0" fmla="*/ 0 h 460751"/>
                <a:gd name="connsiteX1" fmla="*/ 34663 w 1525737"/>
                <a:gd name="connsiteY1" fmla="*/ 0 h 460751"/>
                <a:gd name="connsiteX2" fmla="*/ 1524087 w 1525737"/>
                <a:gd name="connsiteY2" fmla="*/ 450213 h 460751"/>
                <a:gd name="connsiteX3" fmla="*/ 1521801 w 1525737"/>
                <a:gd name="connsiteY3" fmla="*/ 452117 h 460751"/>
                <a:gd name="connsiteX4" fmla="*/ 1521458 w 1525737"/>
                <a:gd name="connsiteY4" fmla="*/ 452460 h 460751"/>
                <a:gd name="connsiteX5" fmla="*/ 1521801 w 1525737"/>
                <a:gd name="connsiteY5" fmla="*/ 459100 h 460751"/>
                <a:gd name="connsiteX6" fmla="*/ 1525737 w 1525737"/>
                <a:gd name="connsiteY6" fmla="*/ 460751 h 460751"/>
                <a:gd name="connsiteX7" fmla="*/ 1524087 w 1525737"/>
                <a:gd name="connsiteY7" fmla="*/ 460751 h 460751"/>
                <a:gd name="connsiteX8" fmla="*/ 1520404 w 1525737"/>
                <a:gd name="connsiteY8" fmla="*/ 459608 h 46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737" h="460751">
                  <a:moveTo>
                    <a:pt x="0" y="0"/>
                  </a:moveTo>
                  <a:lnTo>
                    <a:pt x="34663" y="0"/>
                  </a:lnTo>
                  <a:lnTo>
                    <a:pt x="1524087" y="450213"/>
                  </a:lnTo>
                  <a:lnTo>
                    <a:pt x="1521801" y="452117"/>
                  </a:lnTo>
                  <a:cubicBezTo>
                    <a:pt x="1521674" y="452231"/>
                    <a:pt x="1521560" y="452346"/>
                    <a:pt x="1521458" y="452460"/>
                  </a:cubicBezTo>
                  <a:cubicBezTo>
                    <a:pt x="1519719" y="454390"/>
                    <a:pt x="1519871" y="457361"/>
                    <a:pt x="1521801" y="459100"/>
                  </a:cubicBezTo>
                  <a:cubicBezTo>
                    <a:pt x="1522855" y="460129"/>
                    <a:pt x="1524264" y="460713"/>
                    <a:pt x="1525737" y="460751"/>
                  </a:cubicBezTo>
                  <a:lnTo>
                    <a:pt x="1524087" y="460751"/>
                  </a:lnTo>
                  <a:lnTo>
                    <a:pt x="1520404" y="45960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8851" y="23348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9994" y="23487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7073" y="232719"/>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5923" y="239448"/>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50375" y="397522"/>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25389" y="226244"/>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783" name="Freeform 782">
              <a:extLst>
                <a:ext uri="{FF2B5EF4-FFF2-40B4-BE49-F238E27FC236}">
                  <a16:creationId xmlns:a16="http://schemas.microsoft.com/office/drawing/2014/main" id="{AC5F2025-A1DD-E6B5-9595-D6808C59AB5E}"/>
                </a:ext>
              </a:extLst>
            </p:cNvPr>
            <p:cNvSpPr/>
            <p:nvPr/>
          </p:nvSpPr>
          <p:spPr>
            <a:xfrm>
              <a:off x="8928349" y="-12696"/>
              <a:ext cx="802500" cy="241733"/>
            </a:xfrm>
            <a:custGeom>
              <a:avLst/>
              <a:gdLst>
                <a:gd name="connsiteX0" fmla="*/ 0 w 802500"/>
                <a:gd name="connsiteY0" fmla="*/ 0 h 241733"/>
                <a:gd name="connsiteX1" fmla="*/ 35612 w 802500"/>
                <a:gd name="connsiteY1" fmla="*/ 0 h 241733"/>
                <a:gd name="connsiteX2" fmla="*/ 800850 w 802500"/>
                <a:gd name="connsiteY2" fmla="*/ 231195 h 241733"/>
                <a:gd name="connsiteX3" fmla="*/ 798437 w 802500"/>
                <a:gd name="connsiteY3" fmla="*/ 233099 h 241733"/>
                <a:gd name="connsiteX4" fmla="*/ 798095 w 802500"/>
                <a:gd name="connsiteY4" fmla="*/ 233442 h 241733"/>
                <a:gd name="connsiteX5" fmla="*/ 798437 w 802500"/>
                <a:gd name="connsiteY5" fmla="*/ 240082 h 241733"/>
                <a:gd name="connsiteX6" fmla="*/ 802500 w 802500"/>
                <a:gd name="connsiteY6" fmla="*/ 241733 h 241733"/>
                <a:gd name="connsiteX7" fmla="*/ 800722 w 802500"/>
                <a:gd name="connsiteY7" fmla="*/ 241733 h 241733"/>
                <a:gd name="connsiteX8" fmla="*/ 797041 w 802500"/>
                <a:gd name="connsiteY8" fmla="*/ 240844 h 2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0" h="241733">
                  <a:moveTo>
                    <a:pt x="0" y="0"/>
                  </a:moveTo>
                  <a:lnTo>
                    <a:pt x="35612" y="0"/>
                  </a:lnTo>
                  <a:lnTo>
                    <a:pt x="800850" y="231195"/>
                  </a:lnTo>
                  <a:lnTo>
                    <a:pt x="798437" y="233099"/>
                  </a:lnTo>
                  <a:cubicBezTo>
                    <a:pt x="798310" y="233214"/>
                    <a:pt x="798196" y="233328"/>
                    <a:pt x="798095" y="233442"/>
                  </a:cubicBezTo>
                  <a:cubicBezTo>
                    <a:pt x="796355" y="235372"/>
                    <a:pt x="796507" y="238343"/>
                    <a:pt x="798437" y="240082"/>
                  </a:cubicBezTo>
                  <a:cubicBezTo>
                    <a:pt x="799529" y="241136"/>
                    <a:pt x="800989" y="241733"/>
                    <a:pt x="802500" y="241733"/>
                  </a:cubicBezTo>
                  <a:lnTo>
                    <a:pt x="800722" y="241733"/>
                  </a:lnTo>
                  <a:lnTo>
                    <a:pt x="797041" y="240844"/>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31483" y="228021"/>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7157" y="-45212"/>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25613" y="-50037"/>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773" name="Freeform 772">
              <a:extLst>
                <a:ext uri="{FF2B5EF4-FFF2-40B4-BE49-F238E27FC236}">
                  <a16:creationId xmlns:a16="http://schemas.microsoft.com/office/drawing/2014/main" id="{933BA95F-42B0-929B-69A1-690B15D71E8F}"/>
                </a:ext>
              </a:extLst>
            </p:cNvPr>
            <p:cNvSpPr/>
            <p:nvPr/>
          </p:nvSpPr>
          <p:spPr>
            <a:xfrm>
              <a:off x="10803222" y="89626"/>
              <a:ext cx="1276793" cy="415944"/>
            </a:xfrm>
            <a:custGeom>
              <a:avLst/>
              <a:gdLst>
                <a:gd name="connsiteX0" fmla="*/ 7364 w 1276793"/>
                <a:gd name="connsiteY0" fmla="*/ 0 h 415944"/>
                <a:gd name="connsiteX1" fmla="*/ 1273238 w 1276793"/>
                <a:gd name="connsiteY1" fmla="*/ 404136 h 415944"/>
                <a:gd name="connsiteX2" fmla="*/ 1273238 w 1276793"/>
                <a:gd name="connsiteY2" fmla="*/ 411119 h 415944"/>
                <a:gd name="connsiteX3" fmla="*/ 1273238 w 1276793"/>
                <a:gd name="connsiteY3" fmla="*/ 412135 h 415944"/>
                <a:gd name="connsiteX4" fmla="*/ 1273238 w 1276793"/>
                <a:gd name="connsiteY4" fmla="*/ 413024 h 415944"/>
                <a:gd name="connsiteX5" fmla="*/ 1273873 w 1276793"/>
                <a:gd name="connsiteY5" fmla="*/ 413786 h 415944"/>
                <a:gd name="connsiteX6" fmla="*/ 1273873 w 1276793"/>
                <a:gd name="connsiteY6" fmla="*/ 414547 h 415944"/>
                <a:gd name="connsiteX7" fmla="*/ 1274635 w 1276793"/>
                <a:gd name="connsiteY7" fmla="*/ 414547 h 415944"/>
                <a:gd name="connsiteX8" fmla="*/ 1276793 w 1276793"/>
                <a:gd name="connsiteY8" fmla="*/ 415944 h 415944"/>
                <a:gd name="connsiteX9" fmla="*/ 0 w 1276793"/>
                <a:gd name="connsiteY9" fmla="*/ 8380 h 415944"/>
                <a:gd name="connsiteX10" fmla="*/ 2032 w 1276793"/>
                <a:gd name="connsiteY10" fmla="*/ 8380 h 415944"/>
                <a:gd name="connsiteX11" fmla="*/ 2044 w 1276793"/>
                <a:gd name="connsiteY11" fmla="*/ 8380 h 415944"/>
                <a:gd name="connsiteX12" fmla="*/ 7364 w 1276793"/>
                <a:gd name="connsiteY12" fmla="*/ 3555 h 4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6793" h="415944">
                  <a:moveTo>
                    <a:pt x="7364" y="0"/>
                  </a:moveTo>
                  <a:lnTo>
                    <a:pt x="1273238" y="404136"/>
                  </a:lnTo>
                  <a:lnTo>
                    <a:pt x="1273238" y="411119"/>
                  </a:lnTo>
                  <a:cubicBezTo>
                    <a:pt x="1273238" y="412135"/>
                    <a:pt x="1273238" y="411246"/>
                    <a:pt x="1273238" y="412135"/>
                  </a:cubicBezTo>
                  <a:cubicBezTo>
                    <a:pt x="1273238" y="413024"/>
                    <a:pt x="1273238" y="413024"/>
                    <a:pt x="1273238" y="413024"/>
                  </a:cubicBezTo>
                  <a:lnTo>
                    <a:pt x="1273873" y="413786"/>
                  </a:lnTo>
                  <a:lnTo>
                    <a:pt x="1273873" y="414547"/>
                  </a:lnTo>
                  <a:lnTo>
                    <a:pt x="1274635" y="414547"/>
                  </a:lnTo>
                  <a:lnTo>
                    <a:pt x="1276793" y="415944"/>
                  </a:lnTo>
                  <a:lnTo>
                    <a:pt x="0" y="8380"/>
                  </a:lnTo>
                  <a:cubicBezTo>
                    <a:pt x="673" y="8519"/>
                    <a:pt x="1359" y="8519"/>
                    <a:pt x="2032" y="8380"/>
                  </a:cubicBezTo>
                  <a:cubicBezTo>
                    <a:pt x="2032" y="8380"/>
                    <a:pt x="2044" y="8380"/>
                    <a:pt x="2044" y="8380"/>
                  </a:cubicBezTo>
                  <a:cubicBezTo>
                    <a:pt x="4850" y="8519"/>
                    <a:pt x="7225" y="6361"/>
                    <a:pt x="7364" y="3555"/>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75222" y="89754"/>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6333" y="88992"/>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7095" y="-10169"/>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72343" y="-44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74619" y="-7757"/>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15659" y="1046958"/>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804867" y="876188"/>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63347" y="7055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6395" y="7047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64363" y="7055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8426" y="715194"/>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54004" y="84012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54512" y="841272"/>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51592" y="83873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63347" y="705496"/>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65125" y="705544"/>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7538" y="705544"/>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9179" y="83746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50576" y="837971"/>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43338" y="841653"/>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54258" y="8406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53115" y="838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6645" y="837463"/>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7430" y="1283498"/>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8829" y="1549367"/>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8232" y="1559397"/>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23731" y="1513308"/>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8867" y="1653480"/>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20372" y="1411608"/>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20645" y="1414274"/>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9826" y="1413005"/>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22334" y="141795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20683" y="1303051"/>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92955" y="14533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95368" y="145668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94225" y="145465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94960" y="1302543"/>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91050" y="1452745"/>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93463" y="145388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85210" y="1456554"/>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94479" y="1454903"/>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9527" y="14522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30995" y="1451095"/>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8202" y="1550002"/>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9921" y="1409865"/>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83936" y="983729"/>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85332" y="1130249"/>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5716" y="100673"/>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74794" y="1027406"/>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80127" y="102918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5716" y="-2932"/>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60930" y="879489"/>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61437" y="881266"/>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8390" y="878727"/>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12" name="Freeform 811">
              <a:extLst>
                <a:ext uri="{FF2B5EF4-FFF2-40B4-BE49-F238E27FC236}">
                  <a16:creationId xmlns:a16="http://schemas.microsoft.com/office/drawing/2014/main" id="{50B8F123-EE23-99D3-DF8D-303C7DB6546B}"/>
                </a:ext>
              </a:extLst>
            </p:cNvPr>
            <p:cNvSpPr/>
            <p:nvPr/>
          </p:nvSpPr>
          <p:spPr>
            <a:xfrm>
              <a:off x="678430" y="-12696"/>
              <a:ext cx="3578310" cy="897391"/>
            </a:xfrm>
            <a:custGeom>
              <a:avLst/>
              <a:gdLst>
                <a:gd name="connsiteX0" fmla="*/ 0 w 3578310"/>
                <a:gd name="connsiteY0" fmla="*/ 0 h 897391"/>
                <a:gd name="connsiteX1" fmla="*/ 39959 w 3578310"/>
                <a:gd name="connsiteY1" fmla="*/ 0 h 897391"/>
                <a:gd name="connsiteX2" fmla="*/ 3578310 w 3578310"/>
                <a:gd name="connsiteY2" fmla="*/ 890788 h 897391"/>
                <a:gd name="connsiteX3" fmla="*/ 3577168 w 3578310"/>
                <a:gd name="connsiteY3" fmla="*/ 890788 h 897391"/>
                <a:gd name="connsiteX4" fmla="*/ 3575136 w 3578310"/>
                <a:gd name="connsiteY4" fmla="*/ 890788 h 897391"/>
                <a:gd name="connsiteX5" fmla="*/ 3573993 w 3578310"/>
                <a:gd name="connsiteY5" fmla="*/ 891423 h 897391"/>
                <a:gd name="connsiteX6" fmla="*/ 3566629 w 3578310"/>
                <a:gd name="connsiteY6" fmla="*/ 897391 h 8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310" h="897391">
                  <a:moveTo>
                    <a:pt x="0" y="0"/>
                  </a:moveTo>
                  <a:lnTo>
                    <a:pt x="39959" y="0"/>
                  </a:lnTo>
                  <a:lnTo>
                    <a:pt x="3578310" y="890788"/>
                  </a:lnTo>
                  <a:lnTo>
                    <a:pt x="3577168" y="890788"/>
                  </a:lnTo>
                  <a:lnTo>
                    <a:pt x="3575136" y="890788"/>
                  </a:lnTo>
                  <a:lnTo>
                    <a:pt x="3573993" y="891423"/>
                  </a:lnTo>
                  <a:lnTo>
                    <a:pt x="3566629" y="897391"/>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8263" y="87783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6105" y="87745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61056" y="8806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9406" y="87898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50645" y="881647"/>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75526" y="877457"/>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9256" y="1332127"/>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74058" y="1257597"/>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60145" y="1458078"/>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71011" y="1155769"/>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71687" y="1158436"/>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505216" y="99947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70374" y="1155515"/>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71392" y="1000235"/>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71646" y="1162625"/>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54228" y="12277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54228" y="12296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52704" y="12261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504217" y="997483"/>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50927" y="1226033"/>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43436" y="1229537"/>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52704" y="1226363"/>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9276" y="12250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54228" y="1227760"/>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52653" y="1225220"/>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9479" y="1353076"/>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70319" y="1153023"/>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9109" y="2038698"/>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7636" y="2018257"/>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60507" y="2121480"/>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55605" y="19152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54405" y="1916810"/>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55303" y="1920111"/>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9714" y="2018510"/>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54334" y="1916175"/>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55350" y="1915413"/>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55300" y="2020288"/>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8017" y="1916810"/>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50708" y="1939156"/>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7256" y="193433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55097" y="1933061"/>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8145" y="1935347"/>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81024" y="1889258"/>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82675" y="1816633"/>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70283" y="1817395"/>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74498" y="1739183"/>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71496" y="1803174"/>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53395" y="1738040"/>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9213" y="33761"/>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7435" y="32619"/>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9496" y="915675"/>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73372" y="640029"/>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9333" y="505190"/>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64538" y="506714"/>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9524" y="17651"/>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22792" y="293917"/>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23300" y="295694"/>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20760" y="293155"/>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9237" y="292012"/>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21141" y="293409"/>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7205" y="29188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22919" y="29493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12507" y="296710"/>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61334" y="293663"/>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83199" y="337340"/>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84468" y="546581"/>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807" name="Freeform 806">
              <a:extLst>
                <a:ext uri="{FF2B5EF4-FFF2-40B4-BE49-F238E27FC236}">
                  <a16:creationId xmlns:a16="http://schemas.microsoft.com/office/drawing/2014/main" id="{2B053F69-4645-CC09-81FA-FEE8DA57DD97}"/>
                </a:ext>
              </a:extLst>
            </p:cNvPr>
            <p:cNvSpPr/>
            <p:nvPr/>
          </p:nvSpPr>
          <p:spPr>
            <a:xfrm>
              <a:off x="2014803" y="-12696"/>
              <a:ext cx="1865222" cy="563292"/>
            </a:xfrm>
            <a:custGeom>
              <a:avLst/>
              <a:gdLst>
                <a:gd name="connsiteX0" fmla="*/ 0 w 1865222"/>
                <a:gd name="connsiteY0" fmla="*/ 0 h 563292"/>
                <a:gd name="connsiteX1" fmla="*/ 34554 w 1865222"/>
                <a:gd name="connsiteY1" fmla="*/ 0 h 563292"/>
                <a:gd name="connsiteX2" fmla="*/ 1859128 w 1865222"/>
                <a:gd name="connsiteY2" fmla="*/ 551786 h 563292"/>
                <a:gd name="connsiteX3" fmla="*/ 1859128 w 1865222"/>
                <a:gd name="connsiteY3" fmla="*/ 558515 h 563292"/>
                <a:gd name="connsiteX4" fmla="*/ 1859191 w 1865222"/>
                <a:gd name="connsiteY4" fmla="*/ 558998 h 563292"/>
                <a:gd name="connsiteX5" fmla="*/ 1865222 w 1865222"/>
                <a:gd name="connsiteY5" fmla="*/ 563213 h 563292"/>
                <a:gd name="connsiteX6" fmla="*/ 1863444 w 1865222"/>
                <a:gd name="connsiteY6" fmla="*/ 563213 h 56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222" h="563292">
                  <a:moveTo>
                    <a:pt x="0" y="0"/>
                  </a:moveTo>
                  <a:lnTo>
                    <a:pt x="34554" y="0"/>
                  </a:lnTo>
                  <a:lnTo>
                    <a:pt x="1859128" y="551786"/>
                  </a:lnTo>
                  <a:lnTo>
                    <a:pt x="1859128" y="558515"/>
                  </a:lnTo>
                  <a:cubicBezTo>
                    <a:pt x="1859140" y="558680"/>
                    <a:pt x="1859166" y="558833"/>
                    <a:pt x="1859191" y="558998"/>
                  </a:cubicBezTo>
                  <a:cubicBezTo>
                    <a:pt x="1859686" y="561829"/>
                    <a:pt x="1862390" y="563708"/>
                    <a:pt x="1865222" y="563213"/>
                  </a:cubicBezTo>
                  <a:lnTo>
                    <a:pt x="1863444" y="563213"/>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805" name="Freeform 804">
              <a:extLst>
                <a:ext uri="{FF2B5EF4-FFF2-40B4-BE49-F238E27FC236}">
                  <a16:creationId xmlns:a16="http://schemas.microsoft.com/office/drawing/2014/main" id="{6A455F2E-C95D-C0C6-4699-32D861181A07}"/>
                </a:ext>
              </a:extLst>
            </p:cNvPr>
            <p:cNvSpPr/>
            <p:nvPr/>
          </p:nvSpPr>
          <p:spPr>
            <a:xfrm>
              <a:off x="3874057" y="-12696"/>
              <a:ext cx="10538" cy="563600"/>
            </a:xfrm>
            <a:custGeom>
              <a:avLst/>
              <a:gdLst>
                <a:gd name="connsiteX0" fmla="*/ 0 w 10538"/>
                <a:gd name="connsiteY0" fmla="*/ 0 h 563600"/>
                <a:gd name="connsiteX1" fmla="*/ 10538 w 10538"/>
                <a:gd name="connsiteY1" fmla="*/ 0 h 563600"/>
                <a:gd name="connsiteX2" fmla="*/ 10538 w 10538"/>
                <a:gd name="connsiteY2" fmla="*/ 558515 h 563600"/>
                <a:gd name="connsiteX3" fmla="*/ 10538 w 10538"/>
                <a:gd name="connsiteY3" fmla="*/ 559277 h 563600"/>
                <a:gd name="connsiteX4" fmla="*/ 9776 w 10538"/>
                <a:gd name="connsiteY4" fmla="*/ 560547 h 563600"/>
                <a:gd name="connsiteX5" fmla="*/ 8253 w 10538"/>
                <a:gd name="connsiteY5" fmla="*/ 562705 h 563600"/>
                <a:gd name="connsiteX6" fmla="*/ 5460 w 10538"/>
                <a:gd name="connsiteY6" fmla="*/ 563594 h 563600"/>
                <a:gd name="connsiteX7" fmla="*/ 5447 w 10538"/>
                <a:gd name="connsiteY7" fmla="*/ 563594 h 563600"/>
                <a:gd name="connsiteX8" fmla="*/ 0 w 10538"/>
                <a:gd name="connsiteY8" fmla="*/ 558642 h 5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63600">
                  <a:moveTo>
                    <a:pt x="0" y="0"/>
                  </a:moveTo>
                  <a:lnTo>
                    <a:pt x="10538" y="0"/>
                  </a:lnTo>
                  <a:lnTo>
                    <a:pt x="10538" y="558515"/>
                  </a:lnTo>
                  <a:cubicBezTo>
                    <a:pt x="10538" y="559277"/>
                    <a:pt x="10538" y="559277"/>
                    <a:pt x="10538" y="559277"/>
                  </a:cubicBezTo>
                  <a:cubicBezTo>
                    <a:pt x="10475" y="559785"/>
                    <a:pt x="10208" y="560255"/>
                    <a:pt x="9776" y="560547"/>
                  </a:cubicBezTo>
                  <a:cubicBezTo>
                    <a:pt x="9459" y="561385"/>
                    <a:pt x="8938" y="562134"/>
                    <a:pt x="8253" y="562705"/>
                  </a:cubicBezTo>
                  <a:cubicBezTo>
                    <a:pt x="7415" y="563239"/>
                    <a:pt x="6450" y="563556"/>
                    <a:pt x="5460" y="563594"/>
                  </a:cubicBezTo>
                  <a:cubicBezTo>
                    <a:pt x="5460" y="563594"/>
                    <a:pt x="5447" y="563594"/>
                    <a:pt x="5447" y="563594"/>
                  </a:cubicBezTo>
                  <a:cubicBezTo>
                    <a:pt x="2577" y="563734"/>
                    <a:pt x="139" y="561512"/>
                    <a:pt x="0" y="558642"/>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9412" y="1077164"/>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50022" y="925959"/>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50120" y="928371"/>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70992" y="1066258"/>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9406" y="927102"/>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50549" y="925324"/>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6070" y="1068289"/>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51565" y="926213"/>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9251" y="705163"/>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71401" y="869319"/>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9415" y="1993117"/>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32288" y="1284895"/>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32201" y="2121608"/>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61202" y="1762418"/>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72442" y="1763815"/>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34455" y="1653607"/>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33820" y="2121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8733" y="108060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9272" y="1078192"/>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25489" y="15586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24783" y="11856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54950" y="1184845"/>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6220" y="1246276"/>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14269" y="1198811"/>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5809" y="1144215"/>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14396" y="1095460"/>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51141" y="114599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24682" y="837096"/>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6460" y="83797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7221" y="839748"/>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7441" y="772710"/>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23031" y="83632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21762" y="83581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6429" y="840637"/>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25698" y="8373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6460" y="838352"/>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5914" y="835812"/>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6570" y="1592028"/>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50176" y="1181925"/>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33409" y="1048107"/>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13889" y="97065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11984" y="969890"/>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14396" y="972429"/>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9434" y="843049"/>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51043" y="969382"/>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14269" y="971413"/>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11222" y="969382"/>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13381" y="970651"/>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75476" y="495174"/>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6276" y="81349"/>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8816" y="1372121"/>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15642" y="1166689"/>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8816" y="1166054"/>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104139" y="643457"/>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7740" y="2095706"/>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83621" y="1886338"/>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6765" y="1890401"/>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7075" y="1888496"/>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84256" y="1886300"/>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94185" y="213379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7836" y="2137986"/>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6470" y="213506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7359" y="213659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7976" y="1652845"/>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5962" y="2134431"/>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7359" y="21395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7613" y="21377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7105" y="2135955"/>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12136" y="2825894"/>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32931" y="2603574"/>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13914" y="2971398"/>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9884" y="250162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31153" y="250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31106" y="2505302"/>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103502" y="2869063"/>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30861" y="2500223"/>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9719" y="2501239"/>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8835" y="2870840"/>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33185" y="2501493"/>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25123" y="2340343"/>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9384" y="2724955"/>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104869" y="2721066"/>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7470" y="2340221"/>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9052" y="2743111"/>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8476" y="2840876"/>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85067" y="2740191"/>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32709" y="2320830"/>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10002687" y="2372748"/>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10614" y="2134414"/>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8074" y="2632904"/>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33010" y="2113154"/>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8167" y="355369"/>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6255" y="317787"/>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11168" y="515220"/>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6337" y="413520"/>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7786" y="527155"/>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9740" y="234750"/>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8598" y="23322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6820" y="232211"/>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9455" y="236782"/>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8439" y="395992"/>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6541" y="1273975"/>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7563" y="1369061"/>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7480" y="1997053"/>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7734" y="1937124"/>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55097" y="1932681"/>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7891" y="1935347"/>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6748" y="1933823"/>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83389" y="1882920"/>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64443" y="1908303"/>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70785" y="33761"/>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7359" y="152730"/>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60341" y="1814474"/>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64646" y="1248709"/>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62587" y="1114886"/>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8432" y="1114886"/>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8804" y="1080097"/>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8988" y="1082382"/>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9368" y="1016613"/>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9391" y="927610"/>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60976" y="1762926"/>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62284" y="1728391"/>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703400" y="1554955"/>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305022" y="971413"/>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15349" y="1184337"/>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6863" y="896376"/>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6407" y="643076"/>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34210" y="1541601"/>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9245" y="2365541"/>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80321" y="2740059"/>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64449" y="412631"/>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25425" y="491227"/>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87" name="Freeform 786">
              <a:extLst>
                <a:ext uri="{FF2B5EF4-FFF2-40B4-BE49-F238E27FC236}">
                  <a16:creationId xmlns:a16="http://schemas.microsoft.com/office/drawing/2014/main" id="{590AA2E1-0474-EB08-6589-3593E4C77CB1}"/>
                </a:ext>
              </a:extLst>
            </p:cNvPr>
            <p:cNvSpPr/>
            <p:nvPr/>
          </p:nvSpPr>
          <p:spPr>
            <a:xfrm>
              <a:off x="8100642" y="-12696"/>
              <a:ext cx="849448" cy="254177"/>
            </a:xfrm>
            <a:custGeom>
              <a:avLst/>
              <a:gdLst>
                <a:gd name="connsiteX0" fmla="*/ 0 w 849448"/>
                <a:gd name="connsiteY0" fmla="*/ 0 h 254177"/>
                <a:gd name="connsiteX1" fmla="*/ 34179 w 849448"/>
                <a:gd name="connsiteY1" fmla="*/ 0 h 254177"/>
                <a:gd name="connsiteX2" fmla="*/ 847575 w 849448"/>
                <a:gd name="connsiteY2" fmla="*/ 245922 h 254177"/>
                <a:gd name="connsiteX3" fmla="*/ 848591 w 849448"/>
                <a:gd name="connsiteY3" fmla="*/ 245922 h 254177"/>
                <a:gd name="connsiteX4" fmla="*/ 849352 w 849448"/>
                <a:gd name="connsiteY4" fmla="*/ 245922 h 254177"/>
                <a:gd name="connsiteX5" fmla="*/ 849352 w 849448"/>
                <a:gd name="connsiteY5" fmla="*/ 246684 h 254177"/>
                <a:gd name="connsiteX6" fmla="*/ 849352 w 849448"/>
                <a:gd name="connsiteY6" fmla="*/ 247446 h 254177"/>
                <a:gd name="connsiteX7" fmla="*/ 849352 w 849448"/>
                <a:gd name="connsiteY7" fmla="*/ 248335 h 254177"/>
                <a:gd name="connsiteX8" fmla="*/ 849352 w 849448"/>
                <a:gd name="connsiteY8" fmla="*/ 249097 h 254177"/>
                <a:gd name="connsiteX9" fmla="*/ 849352 w 849448"/>
                <a:gd name="connsiteY9" fmla="*/ 250747 h 254177"/>
                <a:gd name="connsiteX10" fmla="*/ 844273 w 849448"/>
                <a:gd name="connsiteY10" fmla="*/ 254175 h 254177"/>
                <a:gd name="connsiteX11" fmla="*/ 842623 w 849448"/>
                <a:gd name="connsiteY11" fmla="*/ 254175 h 254177"/>
                <a:gd name="connsiteX12" fmla="*/ 838814 w 849448"/>
                <a:gd name="connsiteY12" fmla="*/ 253033 h 254177"/>
                <a:gd name="connsiteX13" fmla="*/ 835385 w 849448"/>
                <a:gd name="connsiteY13" fmla="*/ 252398 h 2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448" h="254177">
                  <a:moveTo>
                    <a:pt x="0" y="0"/>
                  </a:moveTo>
                  <a:lnTo>
                    <a:pt x="34179" y="0"/>
                  </a:lnTo>
                  <a:lnTo>
                    <a:pt x="847575" y="245922"/>
                  </a:lnTo>
                  <a:lnTo>
                    <a:pt x="848591" y="245922"/>
                  </a:lnTo>
                  <a:lnTo>
                    <a:pt x="849352" y="245922"/>
                  </a:lnTo>
                  <a:lnTo>
                    <a:pt x="849352" y="246684"/>
                  </a:lnTo>
                  <a:lnTo>
                    <a:pt x="849352" y="247446"/>
                  </a:lnTo>
                  <a:cubicBezTo>
                    <a:pt x="849403" y="247738"/>
                    <a:pt x="849403" y="248043"/>
                    <a:pt x="849352" y="248335"/>
                  </a:cubicBezTo>
                  <a:cubicBezTo>
                    <a:pt x="849352" y="249097"/>
                    <a:pt x="849352" y="249097"/>
                    <a:pt x="849352" y="249097"/>
                  </a:cubicBezTo>
                  <a:cubicBezTo>
                    <a:pt x="849480" y="249643"/>
                    <a:pt x="849480" y="250201"/>
                    <a:pt x="849352" y="250747"/>
                  </a:cubicBezTo>
                  <a:cubicBezTo>
                    <a:pt x="848577" y="252868"/>
                    <a:pt x="846534" y="254251"/>
                    <a:pt x="844273" y="254175"/>
                  </a:cubicBezTo>
                  <a:lnTo>
                    <a:pt x="842623" y="254175"/>
                  </a:lnTo>
                  <a:lnTo>
                    <a:pt x="838814" y="253033"/>
                  </a:lnTo>
                  <a:lnTo>
                    <a:pt x="835385" y="25239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7359" y="49251"/>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61519" y="1759745"/>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6070" y="1096476"/>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303604" y="1202620"/>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6951" y="1679889"/>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814" name="Freeform 813">
              <a:extLst>
                <a:ext uri="{FF2B5EF4-FFF2-40B4-BE49-F238E27FC236}">
                  <a16:creationId xmlns:a16="http://schemas.microsoft.com/office/drawing/2014/main" id="{EC028D00-36CF-FFB5-08EF-4C1A78592E51}"/>
                </a:ext>
              </a:extLst>
            </p:cNvPr>
            <p:cNvSpPr/>
            <p:nvPr userDrawn="1"/>
          </p:nvSpPr>
          <p:spPr>
            <a:xfrm>
              <a:off x="4127359" y="-12695"/>
              <a:ext cx="10792" cy="66581"/>
            </a:xfrm>
            <a:custGeom>
              <a:avLst/>
              <a:gdLst>
                <a:gd name="connsiteX0" fmla="*/ 0 w 10792"/>
                <a:gd name="connsiteY0" fmla="*/ 0 h 66581"/>
                <a:gd name="connsiteX1" fmla="*/ 10792 w 10792"/>
                <a:gd name="connsiteY1" fmla="*/ 0 h 66581"/>
                <a:gd name="connsiteX2" fmla="*/ 10792 w 10792"/>
                <a:gd name="connsiteY2" fmla="*/ 61947 h 66581"/>
                <a:gd name="connsiteX3" fmla="*/ 6221 w 10792"/>
                <a:gd name="connsiteY3" fmla="*/ 66518 h 66581"/>
                <a:gd name="connsiteX4" fmla="*/ 0 w 10792"/>
                <a:gd name="connsiteY4" fmla="*/ 61947 h 6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 h="66581">
                  <a:moveTo>
                    <a:pt x="0" y="0"/>
                  </a:moveTo>
                  <a:lnTo>
                    <a:pt x="10792" y="0"/>
                  </a:lnTo>
                  <a:lnTo>
                    <a:pt x="10792" y="61947"/>
                  </a:lnTo>
                  <a:cubicBezTo>
                    <a:pt x="10424" y="64309"/>
                    <a:pt x="8583" y="66150"/>
                    <a:pt x="6221" y="66518"/>
                  </a:cubicBezTo>
                  <a:cubicBezTo>
                    <a:pt x="3251" y="66975"/>
                    <a:pt x="457" y="64931"/>
                    <a:pt x="0" y="61947"/>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901841" y="924816"/>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303604" y="1019978"/>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303604" y="1094507"/>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31850" y="1561985"/>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50338" y="1649749"/>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5914" y="943178"/>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9263" y="1042989"/>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8297380" cy="1326514"/>
          </a:xfrm>
        </p:spPr>
        <p:txBody>
          <a:bodyPr anchor="b">
            <a:normAutofit/>
          </a:bodyPr>
          <a:lstStyle>
            <a:lvl1pPr>
              <a:defRPr sz="28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65631" y="2072640"/>
            <a:ext cx="8324089" cy="3493008"/>
          </a:xfrm>
        </p:spPr>
        <p:txBody>
          <a:bodyPr>
            <a:normAutofit/>
          </a:bodyPr>
          <a:lstStyle>
            <a:lvl1pPr marL="228600" indent="-228600">
              <a:lnSpc>
                <a:spcPts val="2400"/>
              </a:lnSpc>
              <a:spcBef>
                <a:spcPts val="0"/>
              </a:spcBef>
              <a:spcAft>
                <a:spcPts val="1200"/>
              </a:spcAft>
              <a:buFont typeface="Arial" panose="020B0604020202020204" pitchFamily="34" charset="0"/>
              <a:buChar char="•"/>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pic>
        <p:nvPicPr>
          <p:cNvPr id="9" name="Graphic 8">
            <a:extLst>
              <a:ext uri="{FF2B5EF4-FFF2-40B4-BE49-F238E27FC236}">
                <a16:creationId xmlns:a16="http://schemas.microsoft.com/office/drawing/2014/main" id="{900D319D-67F8-5830-99A3-7EB562C28B3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86" r="26226" b="3861"/>
          <a:stretch/>
        </p:blipFill>
        <p:spPr>
          <a:xfrm>
            <a:off x="9415463" y="264696"/>
            <a:ext cx="2776538" cy="6593304"/>
          </a:xfrm>
          <a:prstGeom prst="rect">
            <a:avLst/>
          </a:prstGeom>
        </p:spPr>
      </p:pic>
    </p:spTree>
    <p:extLst>
      <p:ext uri="{BB962C8B-B14F-4D97-AF65-F5344CB8AC3E}">
        <p14:creationId xmlns:p14="http://schemas.microsoft.com/office/powerpoint/2010/main" val="316123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02208" y="42062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7625969" y="-9144"/>
            <a:ext cx="4581525" cy="6602413"/>
          </a:xfrm>
        </p:spPr>
        <p:txBody>
          <a:bodyPr>
            <a:normAutofit/>
          </a:bodyPr>
          <a:lstStyle>
            <a:lvl1pPr marL="0" indent="0" algn="ctr">
              <a:buNone/>
              <a:defRPr sz="2000"/>
            </a:lvl1pPr>
          </a:lstStyle>
          <a:p>
            <a:r>
              <a:rPr lang="en-US"/>
              <a:t>Click icon to add picture</a:t>
            </a:r>
            <a:endParaRPr lang="en-US" dirty="0"/>
          </a:p>
        </p:txBody>
      </p:sp>
      <p:sp>
        <p:nvSpPr>
          <p:cNvPr id="11" name="Rectangle 10">
            <a:extLst>
              <a:ext uri="{FF2B5EF4-FFF2-40B4-BE49-F238E27FC236}">
                <a16:creationId xmlns:a16="http://schemas.microsoft.com/office/drawing/2014/main" id="{DEF559BF-05B9-49D7-5976-7CD930A65A18}"/>
              </a:ext>
              <a:ext uri="{C183D7F6-B498-43B3-948B-1728B52AA6E4}">
                <adec:decorative xmlns:adec="http://schemas.microsoft.com/office/drawing/2017/decorative" val="1"/>
              </a:ext>
            </a:extLst>
          </p:cNvPr>
          <p:cNvSpPr/>
          <p:nvPr userDrawn="1"/>
        </p:nvSpPr>
        <p:spPr>
          <a:xfrm>
            <a:off x="0" y="6583680"/>
            <a:ext cx="7620000" cy="27432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443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6000" y="17678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15240" y="-15240"/>
            <a:ext cx="4581525" cy="6602413"/>
          </a:xfrm>
        </p:spPr>
        <p:txBody>
          <a:bodyPr>
            <a:normAutofit/>
          </a:bodyPr>
          <a:lstStyle>
            <a:lvl1pPr marL="0" indent="0" algn="ctr">
              <a:buNone/>
              <a:defRPr sz="2000"/>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6096000" y="4084320"/>
            <a:ext cx="5864225" cy="2362835"/>
          </a:xfrm>
        </p:spPr>
        <p:txBody>
          <a:bodyPr>
            <a:normAutofit/>
          </a:bodyP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FDE537B4-8186-9628-C273-28B8EA981466}"/>
              </a:ext>
              <a:ext uri="{C183D7F6-B498-43B3-948B-1728B52AA6E4}">
                <adec:decorative xmlns:adec="http://schemas.microsoft.com/office/drawing/2017/decorative" val="1"/>
              </a:ext>
            </a:extLst>
          </p:cNvPr>
          <p:cNvSpPr/>
          <p:nvPr userDrawn="1"/>
        </p:nvSpPr>
        <p:spPr>
          <a:xfrm>
            <a:off x="4572000" y="6583680"/>
            <a:ext cx="7620000" cy="27432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6270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5999" y="441960"/>
            <a:ext cx="5641897" cy="3316893"/>
          </a:xfrm>
        </p:spPr>
        <p:txBody>
          <a:bodyPr anchor="b">
            <a:normAutofit/>
          </a:bodyPr>
          <a:lstStyle>
            <a:lvl1pPr>
              <a:defRPr sz="4000"/>
            </a:lvl1pPr>
          </a:lstStyle>
          <a:p>
            <a:r>
              <a:rPr lang="en-US" dirty="0"/>
              <a:t>CLICK TO add TITLE</a:t>
            </a:r>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hasCustomPrompt="1"/>
          </p:nvPr>
        </p:nvSpPr>
        <p:spPr>
          <a:xfrm>
            <a:off x="6109694" y="4068392"/>
            <a:ext cx="5580586" cy="2197590"/>
          </a:xfrm>
        </p:spPr>
        <p:txBody>
          <a:bodyPr>
            <a:normAutofit/>
          </a:bodyPr>
          <a:lstStyle>
            <a:lvl1pPr marL="0" indent="0">
              <a:lnSpc>
                <a:spcPts val="2400"/>
              </a:lnSpc>
              <a:buNone/>
              <a:defRPr sz="2800"/>
            </a:lvl1pPr>
            <a:lvl2pPr marL="457200" indent="0">
              <a:lnSpc>
                <a:spcPts val="2400"/>
              </a:lnSpc>
              <a:buNone/>
              <a:defRPr sz="2000"/>
            </a:lvl2pPr>
            <a:lvl3pPr marL="914400" indent="0">
              <a:lnSpc>
                <a:spcPts val="2400"/>
              </a:lnSpc>
              <a:buNone/>
              <a:defRPr sz="2000"/>
            </a:lvl3pPr>
            <a:lvl4pPr marL="1371600" indent="0">
              <a:lnSpc>
                <a:spcPts val="2400"/>
              </a:lnSpc>
              <a:buNone/>
              <a:defRPr sz="2000"/>
            </a:lvl4pPr>
            <a:lvl5pPr marL="1828800" indent="0">
              <a:lnSpc>
                <a:spcPts val="2400"/>
              </a:lnSpc>
              <a:buNone/>
              <a:defRPr sz="2000"/>
            </a:lvl5pPr>
          </a:lstStyle>
          <a:p>
            <a:pPr lvl="0"/>
            <a:r>
              <a:rPr lang="en-US" dirty="0"/>
              <a:t>Click to add text</a:t>
            </a:r>
          </a:p>
        </p:txBody>
      </p:sp>
      <p:pic>
        <p:nvPicPr>
          <p:cNvPr id="7" name="Graphic 6">
            <a:extLst>
              <a:ext uri="{FF2B5EF4-FFF2-40B4-BE49-F238E27FC236}">
                <a16:creationId xmlns:a16="http://schemas.microsoft.com/office/drawing/2014/main" id="{CD18796B-7A45-F026-1306-A9ADE06D886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706"/>
          <a:stretch/>
        </p:blipFill>
        <p:spPr>
          <a:xfrm>
            <a:off x="0" y="0"/>
            <a:ext cx="4661067" cy="6858000"/>
          </a:xfrm>
          <a:prstGeom prst="rect">
            <a:avLst/>
          </a:prstGeom>
        </p:spPr>
      </p:pic>
    </p:spTree>
    <p:extLst>
      <p:ext uri="{BB962C8B-B14F-4D97-AF65-F5344CB8AC3E}">
        <p14:creationId xmlns:p14="http://schemas.microsoft.com/office/powerpoint/2010/main" val="331876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228600">
              <a:lnSpc>
                <a:spcPct val="100000"/>
              </a:lnSpc>
              <a:spcBef>
                <a:spcPts val="0"/>
              </a:spcBef>
              <a:spcAft>
                <a:spcPts val="1200"/>
              </a:spcAft>
              <a:defRPr sz="2000"/>
            </a:lvl4pPr>
            <a:lvl5pPr marL="1143000">
              <a:lnSpc>
                <a:spcPct val="100000"/>
              </a:lnSpc>
              <a:spcBef>
                <a:spcPts val="0"/>
              </a:spcBef>
              <a:spcAft>
                <a:spcPts val="1200"/>
              </a:spcAft>
              <a:defRPr sz="2000"/>
            </a:lvl5pPr>
            <a:lvl6pPr marL="1600200">
              <a:defRPr/>
            </a:lvl6pPr>
          </a:lstStyle>
          <a:p>
            <a:pPr lvl="0"/>
            <a:r>
              <a:rPr lang="en-US" dirty="0"/>
              <a:t>Click to add content</a:t>
            </a:r>
          </a:p>
          <a:p>
            <a:pPr lvl="1"/>
            <a:r>
              <a:rPr lang="en-US" dirty="0"/>
              <a:t>Second level</a:t>
            </a:r>
          </a:p>
          <a:p>
            <a:pPr lvl="2"/>
            <a:r>
              <a:rPr lang="en-US" dirty="0"/>
              <a:t>Third level</a:t>
            </a:r>
          </a:p>
          <a:p>
            <a:pPr lvl="4"/>
            <a:r>
              <a:rPr lang="en-US" dirty="0"/>
              <a:t>Fourth level</a:t>
            </a:r>
          </a:p>
          <a:p>
            <a:pPr lvl="5"/>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6410644"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44013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3144837" cy="3687763"/>
          </a:xfrm>
        </p:spPr>
        <p:txBody>
          <a:bodyPr>
            <a:normAutofit/>
          </a:bodyPr>
          <a:lstStyle>
            <a:lvl1pPr marL="320040" indent="-320040">
              <a:lnSpc>
                <a:spcPct val="100000"/>
              </a:lnSpc>
              <a:spcBef>
                <a:spcPts val="0"/>
              </a:spcBef>
              <a:spcAft>
                <a:spcPts val="1200"/>
              </a:spcAft>
              <a:buFont typeface="+mj-lt"/>
              <a:buAutoNum type="arabicPeriod"/>
              <a:defRPr sz="2000"/>
            </a:lvl1pPr>
            <a:lvl2pPr marL="685800" indent="-320040">
              <a:lnSpc>
                <a:spcPct val="100000"/>
              </a:lnSpc>
              <a:spcBef>
                <a:spcPts val="0"/>
              </a:spcBef>
              <a:spcAft>
                <a:spcPts val="1200"/>
              </a:spcAft>
              <a:buFont typeface="+mj-lt"/>
              <a:buAutoNum type="alphaLcPeriod"/>
              <a:defRPr sz="2000"/>
            </a:lvl2pPr>
            <a:lvl3pPr marL="1143000" indent="-320040">
              <a:lnSpc>
                <a:spcPct val="100000"/>
              </a:lnSpc>
              <a:spcBef>
                <a:spcPts val="0"/>
              </a:spcBef>
              <a:spcAft>
                <a:spcPts val="1200"/>
              </a:spcAft>
              <a:buFont typeface="+mj-lt"/>
              <a:buAutoNum type="arabicParenR"/>
              <a:defRPr sz="2000"/>
            </a:lvl3pPr>
            <a:lvl4pPr marL="1600200" indent="-320040">
              <a:lnSpc>
                <a:spcPct val="100000"/>
              </a:lnSpc>
              <a:spcBef>
                <a:spcPts val="0"/>
              </a:spcBef>
              <a:spcAft>
                <a:spcPts val="1200"/>
              </a:spcAft>
              <a:buFont typeface="+mj-lt"/>
              <a:buAutoNum type="alphaLcParenR"/>
              <a:defRPr sz="2000"/>
            </a:lvl4pPr>
            <a:lvl5pPr marL="2057400" indent="-320040">
              <a:lnSpc>
                <a:spcPct val="100000"/>
              </a:lnSpc>
              <a:spcBef>
                <a:spcPts val="0"/>
              </a:spcBef>
              <a:spcAft>
                <a:spcPts val="1200"/>
              </a:spcAft>
              <a:buFont typeface="+mj-lt"/>
              <a:buAutoNum type="romanLcPeriod"/>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4556760" y="2073275"/>
            <a:ext cx="6192838"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2094885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5815B7-4DEA-0E4D-6E8B-EDAD6559AF21}"/>
              </a:ext>
              <a:ext uri="{C183D7F6-B498-43B3-948B-1728B52AA6E4}">
                <adec:decorative xmlns:adec="http://schemas.microsoft.com/office/drawing/2017/decorative" val="1"/>
              </a:ext>
            </a:extLst>
          </p:cNvPr>
          <p:cNvSpPr/>
          <p:nvPr userDrawn="1"/>
        </p:nvSpPr>
        <p:spPr>
          <a:xfrm>
            <a:off x="0" y="6593303"/>
            <a:ext cx="2182090" cy="27432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D1046054-0FA9-558E-22C0-007C8D3DAFD0}"/>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367" t="32063" r="19367" b="20417"/>
          <a:stretch/>
        </p:blipFill>
        <p:spPr>
          <a:xfrm>
            <a:off x="4977245" y="0"/>
            <a:ext cx="7214755" cy="143907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87880"/>
            <a:ext cx="10210800" cy="1954692"/>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2179320" y="4094802"/>
            <a:ext cx="10027919" cy="2468880"/>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283264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26920"/>
            <a:ext cx="3017520" cy="3901758"/>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1" name="Content Placeholder 10">
            <a:extLst>
              <a:ext uri="{FF2B5EF4-FFF2-40B4-BE49-F238E27FC236}">
                <a16:creationId xmlns:a16="http://schemas.microsoft.com/office/drawing/2014/main" id="{0821CE3F-B178-0F88-575A-C8CB5D40EB0F}"/>
              </a:ext>
            </a:extLst>
          </p:cNvPr>
          <p:cNvSpPr>
            <a:spLocks noGrp="1"/>
          </p:cNvSpPr>
          <p:nvPr>
            <p:ph sz="quarter" idx="13" hasCustomPrompt="1"/>
          </p:nvPr>
        </p:nvSpPr>
        <p:spPr>
          <a:xfrm>
            <a:off x="4525963" y="2026603"/>
            <a:ext cx="6766877" cy="3902075"/>
          </a:xfrm>
        </p:spPr>
        <p:txBody>
          <a:bodyPr/>
          <a:lstStyle>
            <a:lvl1pPr>
              <a:spcBef>
                <a:spcPts val="0"/>
              </a:spcBef>
              <a:spcAft>
                <a:spcPts val="1200"/>
              </a:spcAft>
              <a:defRPr/>
            </a:lvl1pPr>
            <a:lvl2pPr>
              <a:spcBef>
                <a:spcPts val="0"/>
              </a:spcBef>
              <a:spcAft>
                <a:spcPts val="600"/>
              </a:spcAft>
              <a:defRPr/>
            </a:lvl2pPr>
            <a:lvl3pPr>
              <a:spcBef>
                <a:spcPts val="0"/>
              </a:spcBef>
              <a:spcAft>
                <a:spcPts val="600"/>
              </a:spcAft>
              <a:defRPr/>
            </a:lvl3pPr>
            <a:lvl4pPr>
              <a:spcBef>
                <a:spcPts val="0"/>
              </a:spcBef>
              <a:spcAft>
                <a:spcPts val="600"/>
              </a:spcAft>
              <a:defRPr sz="2000"/>
            </a:lvl4pPr>
            <a:lvl5pPr>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23071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0" anchor="ctr"/>
          <a:lstStyle>
            <a:lvl1pPr algn="l">
              <a:defRPr sz="1000" b="1">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5" r:id="rId3"/>
    <p:sldLayoutId id="2147483696"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651" r:id="rId13"/>
  </p:sldLayoutIdLst>
  <p:hf hdr="0" ftr="0" dt="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911352" y="1242950"/>
            <a:ext cx="8297380" cy="1326514"/>
          </a:xfrm>
        </p:spPr>
        <p:txBody>
          <a:bodyPr/>
          <a:lstStyle/>
          <a:p>
            <a:r>
              <a:rPr lang="vi-VN" b="1" dirty="0">
                <a:latin typeface="Montserrat" pitchFamily="2" charset="0"/>
              </a:rPr>
              <a:t>Tổng QUAN</a:t>
            </a:r>
            <a:endParaRPr lang="en-US" dirty="0"/>
          </a:p>
        </p:txBody>
      </p:sp>
      <p:sp>
        <p:nvSpPr>
          <p:cNvPr id="7" name="Text Placeholder 6">
            <a:extLst>
              <a:ext uri="{FF2B5EF4-FFF2-40B4-BE49-F238E27FC236}">
                <a16:creationId xmlns:a16="http://schemas.microsoft.com/office/drawing/2014/main" id="{70B4EC43-20C2-1DA5-646B-B8D26CF7D003}"/>
              </a:ext>
            </a:extLst>
          </p:cNvPr>
          <p:cNvSpPr>
            <a:spLocks noGrp="1"/>
          </p:cNvSpPr>
          <p:nvPr>
            <p:ph type="body" sz="quarter" idx="13"/>
          </p:nvPr>
        </p:nvSpPr>
        <p:spPr>
          <a:xfrm>
            <a:off x="911352" y="3233928"/>
            <a:ext cx="8324089" cy="1237488"/>
          </a:xfrm>
        </p:spPr>
        <p:txBody>
          <a:bodyPr/>
          <a:lstStyle/>
          <a:p>
            <a:pPr marL="400050" indent="-400050" algn="just">
              <a:lnSpc>
                <a:spcPct val="150000"/>
              </a:lnSpc>
              <a:buFont typeface="+mj-lt"/>
              <a:buAutoNum type="romanUcPeriod"/>
            </a:pPr>
            <a:r>
              <a:rPr lang="vi-VN" sz="2000" dirty="0">
                <a:latin typeface="Montserrat" pitchFamily="2" charset="0"/>
              </a:rPr>
              <a:t>Cơ chế đồng thuận của một số mạng khác. </a:t>
            </a:r>
          </a:p>
          <a:p>
            <a:pPr marL="400050" indent="-400050" algn="just">
              <a:lnSpc>
                <a:spcPct val="150000"/>
              </a:lnSpc>
              <a:buFont typeface="+mj-lt"/>
              <a:buAutoNum type="romanUcPeriod"/>
            </a:pPr>
            <a:r>
              <a:rPr lang="vi-VN" sz="2000" dirty="0">
                <a:latin typeface="Montserrat" pitchFamily="2" charset="0"/>
              </a:rPr>
              <a:t>Coin, Token</a:t>
            </a:r>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a:t>
            </a:fld>
            <a:endParaRPr lang="en-US" dirty="0"/>
          </a:p>
        </p:txBody>
      </p:sp>
    </p:spTree>
    <p:extLst>
      <p:ext uri="{BB962C8B-B14F-4D97-AF65-F5344CB8AC3E}">
        <p14:creationId xmlns:p14="http://schemas.microsoft.com/office/powerpoint/2010/main" val="582749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A44A68-22FE-B3FB-EAA3-5F7827B9B776}"/>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0C70AE-640E-331D-CA77-0007E37B196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10</a:t>
            </a:fld>
            <a:endParaRPr lang="en-US" dirty="0"/>
          </a:p>
        </p:txBody>
      </p:sp>
      <p:sp>
        <p:nvSpPr>
          <p:cNvPr id="13" name="TextBox 12">
            <a:extLst>
              <a:ext uri="{FF2B5EF4-FFF2-40B4-BE49-F238E27FC236}">
                <a16:creationId xmlns:a16="http://schemas.microsoft.com/office/drawing/2014/main" id="{595441E1-BAD9-F99F-ACDF-B86A744F4523}"/>
              </a:ext>
            </a:extLst>
          </p:cNvPr>
          <p:cNvSpPr txBox="1"/>
          <p:nvPr/>
        </p:nvSpPr>
        <p:spPr>
          <a:xfrm>
            <a:off x="893064" y="1399032"/>
            <a:ext cx="10387584" cy="3333670"/>
          </a:xfrm>
          <a:prstGeom prst="rect">
            <a:avLst/>
          </a:prstGeom>
          <a:noFill/>
        </p:spPr>
        <p:txBody>
          <a:bodyPr wrap="square" rtlCol="0">
            <a:spAutoFit/>
          </a:bodyPr>
          <a:lstStyle/>
          <a:p>
            <a:pPr algn="just">
              <a:lnSpc>
                <a:spcPct val="150000"/>
              </a:lnSpc>
            </a:pPr>
            <a:r>
              <a:rPr lang="vi-VN" sz="1600" b="1" dirty="0">
                <a:latin typeface="Montserrat" pitchFamily="2" charset="0"/>
              </a:rPr>
              <a:t>Khái niệm: </a:t>
            </a:r>
          </a:p>
          <a:p>
            <a:pPr marL="742950" lvl="1" indent="-285750" algn="just">
              <a:lnSpc>
                <a:spcPct val="150000"/>
              </a:lnSpc>
              <a:buFont typeface="Arial" panose="020B0604020202020204" pitchFamily="34" charset="0"/>
              <a:buChar char="•"/>
            </a:pPr>
            <a:r>
              <a:rPr lang="vi-VN" sz="1400" b="1" dirty="0">
                <a:latin typeface="Montserrat" pitchFamily="2" charset="0"/>
              </a:rPr>
              <a:t>Proof of Stake Authority (PoSA) </a:t>
            </a:r>
            <a:r>
              <a:rPr lang="vi-VN" sz="1400" dirty="0">
                <a:latin typeface="Montserrat" pitchFamily="2" charset="0"/>
              </a:rPr>
              <a:t>là một cơ chế đồng thuận kết hợp giữa Proof of Stake (PoS) và Authority (hoặc Delegated Authority) để đạt được sự cân bằng giữa bảo mật, phân quyền, và hiệu suất. </a:t>
            </a:r>
          </a:p>
          <a:p>
            <a:pPr marL="742950" lvl="1" indent="-285750">
              <a:lnSpc>
                <a:spcPct val="150000"/>
              </a:lnSpc>
              <a:buFont typeface="Arial" panose="020B0604020202020204" pitchFamily="34" charset="0"/>
              <a:buChar char="•"/>
            </a:pPr>
            <a:r>
              <a:rPr lang="vi-VN" sz="1400" dirty="0">
                <a:latin typeface="Montserrat" pitchFamily="2" charset="0"/>
              </a:rPr>
              <a:t>Validator trong PoSA không chỉ cần stake một lượng token (giống như PoS), mà còn phải có uy tín và được cộng đồng tin tưởng. Những người tham gia staking có thể bầu chọn các validator dựa trên uy tín hoặc các chỉ tiêu kỹ thuật mà validator đó đảm bảo.</a:t>
            </a:r>
          </a:p>
          <a:p>
            <a:pPr marL="742950" lvl="1" indent="-285750">
              <a:lnSpc>
                <a:spcPct val="150000"/>
              </a:lnSpc>
              <a:buFont typeface="Arial" panose="020B0604020202020204" pitchFamily="34" charset="0"/>
              <a:buChar char="•"/>
            </a:pPr>
            <a:r>
              <a:rPr lang="vi-VN" sz="1400" b="1" dirty="0">
                <a:latin typeface="Montserrat" pitchFamily="2" charset="0"/>
              </a:rPr>
              <a:t>Authority:</a:t>
            </a:r>
            <a:r>
              <a:rPr lang="vi-VN" sz="1400" dirty="0">
                <a:latin typeface="Montserrat" pitchFamily="2" charset="0"/>
              </a:rPr>
              <a:t> Trong PoSA, có một số lượng người hoặc tổ chức có quyền xác nhận các giao dịch và đưa ra quyết định về mạng. Điều này có thể bao gồm các "authority nodes", hoặc những node được chọn để thực hiện các tác vụ quản lý và bảo mật.</a:t>
            </a:r>
          </a:p>
          <a:p>
            <a:pPr algn="just">
              <a:lnSpc>
                <a:spcPct val="150000"/>
              </a:lnSpc>
            </a:pPr>
            <a:endParaRPr lang="vi-VN" sz="1400" dirty="0">
              <a:latin typeface="Montserrat" pitchFamily="2" charset="0"/>
            </a:endParaRPr>
          </a:p>
        </p:txBody>
      </p:sp>
      <p:sp>
        <p:nvSpPr>
          <p:cNvPr id="14" name="Title 1">
            <a:extLst>
              <a:ext uri="{FF2B5EF4-FFF2-40B4-BE49-F238E27FC236}">
                <a16:creationId xmlns:a16="http://schemas.microsoft.com/office/drawing/2014/main" id="{5BDD8E3D-4BCA-8C88-ACA8-BF4404BA8A2A}"/>
              </a:ext>
            </a:extLst>
          </p:cNvPr>
          <p:cNvSpPr>
            <a:spLocks noGrp="1"/>
          </p:cNvSpPr>
          <p:nvPr>
            <p:ph type="title"/>
          </p:nvPr>
        </p:nvSpPr>
        <p:spPr>
          <a:xfrm>
            <a:off x="893064" y="308719"/>
            <a:ext cx="8297380" cy="841248"/>
          </a:xfrm>
        </p:spPr>
        <p:txBody>
          <a:bodyPr>
            <a:normAutofit/>
          </a:bodyPr>
          <a:lstStyle/>
          <a:p>
            <a:r>
              <a:rPr lang="vi-VN" sz="2600" dirty="0"/>
              <a:t>3. POSA </a:t>
            </a:r>
            <a:endParaRPr lang="en-ZA" sz="2600" dirty="0"/>
          </a:p>
        </p:txBody>
      </p:sp>
    </p:spTree>
    <p:extLst>
      <p:ext uri="{BB962C8B-B14F-4D97-AF65-F5344CB8AC3E}">
        <p14:creationId xmlns:p14="http://schemas.microsoft.com/office/powerpoint/2010/main" val="1966641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B61FC-FCC1-D323-3104-1094EDA87F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CD3567-BA30-A4EA-CDAF-609E619C8635}"/>
              </a:ext>
            </a:extLst>
          </p:cNvPr>
          <p:cNvSpPr>
            <a:spLocks noGrp="1"/>
          </p:cNvSpPr>
          <p:nvPr>
            <p:ph type="title"/>
          </p:nvPr>
        </p:nvSpPr>
        <p:spPr>
          <a:xfrm>
            <a:off x="893064" y="308719"/>
            <a:ext cx="8297380" cy="841248"/>
          </a:xfrm>
        </p:spPr>
        <p:txBody>
          <a:bodyPr>
            <a:normAutofit/>
          </a:bodyPr>
          <a:lstStyle/>
          <a:p>
            <a:r>
              <a:rPr lang="vi-VN" sz="2600" dirty="0"/>
              <a:t>3. POSa</a:t>
            </a:r>
            <a:endParaRPr lang="en-ZA" sz="2600" dirty="0"/>
          </a:p>
        </p:txBody>
      </p:sp>
      <p:sp>
        <p:nvSpPr>
          <p:cNvPr id="3" name="Slide Number Placeholder 2">
            <a:extLst>
              <a:ext uri="{FF2B5EF4-FFF2-40B4-BE49-F238E27FC236}">
                <a16:creationId xmlns:a16="http://schemas.microsoft.com/office/drawing/2014/main" id="{999FD00F-8AA9-B4A7-8057-22901313819B}"/>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11</a:t>
            </a:fld>
            <a:endParaRPr lang="en-US" dirty="0"/>
          </a:p>
        </p:txBody>
      </p:sp>
      <p:sp>
        <p:nvSpPr>
          <p:cNvPr id="10" name="TextBox 9">
            <a:extLst>
              <a:ext uri="{FF2B5EF4-FFF2-40B4-BE49-F238E27FC236}">
                <a16:creationId xmlns:a16="http://schemas.microsoft.com/office/drawing/2014/main" id="{F5906E68-B724-9391-3FD9-B6D575287AC0}"/>
              </a:ext>
            </a:extLst>
          </p:cNvPr>
          <p:cNvSpPr txBox="1"/>
          <p:nvPr/>
        </p:nvSpPr>
        <p:spPr>
          <a:xfrm>
            <a:off x="893064" y="1399032"/>
            <a:ext cx="8891016" cy="3656835"/>
          </a:xfrm>
          <a:prstGeom prst="rect">
            <a:avLst/>
          </a:prstGeom>
          <a:noFill/>
        </p:spPr>
        <p:txBody>
          <a:bodyPr wrap="square" rtlCol="0">
            <a:spAutoFit/>
          </a:bodyPr>
          <a:lstStyle/>
          <a:p>
            <a:pPr>
              <a:lnSpc>
                <a:spcPct val="150000"/>
              </a:lnSpc>
            </a:pPr>
            <a:r>
              <a:rPr lang="vi-VN" sz="1600" b="1" dirty="0">
                <a:latin typeface="Montserrat" pitchFamily="2" charset="0"/>
              </a:rPr>
              <a:t>Cơ chế: </a:t>
            </a:r>
            <a:r>
              <a:rPr lang="vi-VN" sz="1600" dirty="0">
                <a:latin typeface="Montserrat" pitchFamily="2" charset="0"/>
              </a:rPr>
              <a:t>so với PoS và một phần DPoS, PoSA có những cơ chế được thêm vào:</a:t>
            </a:r>
            <a:endParaRPr lang="vi-VN" sz="1600" b="1" dirty="0">
              <a:latin typeface="Montserrat" pitchFamily="2" charset="0"/>
            </a:endParaRPr>
          </a:p>
          <a:p>
            <a:pPr marL="742950" lvl="1" indent="-285750">
              <a:lnSpc>
                <a:spcPct val="150000"/>
              </a:lnSpc>
              <a:buFont typeface="Arial" panose="020B0604020202020204" pitchFamily="34" charset="0"/>
              <a:buChar char="•"/>
            </a:pPr>
            <a:r>
              <a:rPr lang="vi-VN" sz="1400" b="1" dirty="0">
                <a:latin typeface="Montserrat" pitchFamily="2" charset="0"/>
              </a:rPr>
              <a:t>Authority Nodes (Nút có thẩm quyền): </a:t>
            </a:r>
            <a:r>
              <a:rPr lang="vi-VN" sz="1400" dirty="0">
                <a:latin typeface="Montserrat" pitchFamily="2" charset="0"/>
              </a:rPr>
              <a:t>Một số authority nodes (các nút có quyền lực, thường là tổ chức hoặc cá nhân có uy tín) giám sát và xác nhận các giao dịch, giúp bảo mật mạng. </a:t>
            </a:r>
          </a:p>
          <a:p>
            <a:pPr marL="742950" lvl="1" indent="-285750">
              <a:lnSpc>
                <a:spcPct val="150000"/>
              </a:lnSpc>
              <a:buFont typeface="Arial" panose="020B0604020202020204" pitchFamily="34" charset="0"/>
              <a:buChar char="•"/>
            </a:pPr>
            <a:r>
              <a:rPr lang="vi-VN" sz="1400" b="1" dirty="0">
                <a:latin typeface="Montserrat" pitchFamily="2" charset="0"/>
              </a:rPr>
              <a:t>Bảo mật và Giám sát: </a:t>
            </a:r>
            <a:r>
              <a:rPr lang="vi-VN" sz="1400" dirty="0">
                <a:latin typeface="Montserrat" pitchFamily="2" charset="0"/>
              </a:rPr>
              <a:t>Các authority nodes trong PoSA có vai trò giám sát và kiểm soát các validator. Nếu một validator hành động sai trái hoặc gian lận, authority nodes có thể loại bỏ họ khỏi quá trình xác nhận hoặc thậm chí phạt token stake của họ. Bởi vì authority nodes có quyền lực cao trong việc quản lý mạng, họ có thể giảm thiểu nguy cơ tấn công 51% (nơi kẻ tấn công kiểm soát hơn 50% các validator) hoặc các hành vi gian lận khác. </a:t>
            </a:r>
          </a:p>
          <a:p>
            <a:pPr marL="742950" lvl="1" indent="-285750">
              <a:lnSpc>
                <a:spcPct val="150000"/>
              </a:lnSpc>
              <a:buFont typeface="Arial" panose="020B0604020202020204" pitchFamily="34" charset="0"/>
              <a:buChar char="•"/>
            </a:pPr>
            <a:r>
              <a:rPr lang="vi-VN" sz="1400" b="1" dirty="0">
                <a:latin typeface="Montserrat" pitchFamily="2" charset="0"/>
              </a:rPr>
              <a:t>Xác nhận và Phần Thưởng: </a:t>
            </a:r>
            <a:r>
              <a:rPr lang="vi-VN" sz="1400" dirty="0">
                <a:latin typeface="Montserrat" pitchFamily="2" charset="0"/>
              </a:rPr>
              <a:t>Khi một khối mới được xác nhận và thêm vào blockchain, các validator và authority nodes sẽ nhận phần thưởng,</a:t>
            </a:r>
          </a:p>
        </p:txBody>
      </p:sp>
    </p:spTree>
    <p:extLst>
      <p:ext uri="{BB962C8B-B14F-4D97-AF65-F5344CB8AC3E}">
        <p14:creationId xmlns:p14="http://schemas.microsoft.com/office/powerpoint/2010/main" val="6232672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F0128-BCDA-74D7-5E14-36A83DDAA7F3}"/>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2A8973D-1D52-FE77-3B1A-EBDAFBF70339}"/>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12</a:t>
            </a:fld>
            <a:endParaRPr lang="en-US" dirty="0"/>
          </a:p>
        </p:txBody>
      </p:sp>
      <p:sp>
        <p:nvSpPr>
          <p:cNvPr id="7" name="Title 1">
            <a:extLst>
              <a:ext uri="{FF2B5EF4-FFF2-40B4-BE49-F238E27FC236}">
                <a16:creationId xmlns:a16="http://schemas.microsoft.com/office/drawing/2014/main" id="{E1423E9C-122E-C699-AA93-E66CBF5CD2ED}"/>
              </a:ext>
            </a:extLst>
          </p:cNvPr>
          <p:cNvSpPr>
            <a:spLocks noGrp="1"/>
          </p:cNvSpPr>
          <p:nvPr>
            <p:ph type="title"/>
          </p:nvPr>
        </p:nvSpPr>
        <p:spPr>
          <a:xfrm>
            <a:off x="893064" y="308719"/>
            <a:ext cx="8297380" cy="841248"/>
          </a:xfrm>
        </p:spPr>
        <p:txBody>
          <a:bodyPr>
            <a:normAutofit/>
          </a:bodyPr>
          <a:lstStyle/>
          <a:p>
            <a:r>
              <a:rPr lang="vi-VN" sz="2600" dirty="0"/>
              <a:t>3. POSA</a:t>
            </a:r>
            <a:endParaRPr lang="en-ZA" sz="2600" dirty="0"/>
          </a:p>
        </p:txBody>
      </p:sp>
      <p:sp>
        <p:nvSpPr>
          <p:cNvPr id="13" name="TextBox 12">
            <a:extLst>
              <a:ext uri="{FF2B5EF4-FFF2-40B4-BE49-F238E27FC236}">
                <a16:creationId xmlns:a16="http://schemas.microsoft.com/office/drawing/2014/main" id="{E3CB04F8-7CAC-CC7E-B987-B87AD1E5A2EB}"/>
              </a:ext>
            </a:extLst>
          </p:cNvPr>
          <p:cNvSpPr txBox="1"/>
          <p:nvPr/>
        </p:nvSpPr>
        <p:spPr>
          <a:xfrm>
            <a:off x="893064" y="1399032"/>
            <a:ext cx="10664952" cy="3656835"/>
          </a:xfrm>
          <a:prstGeom prst="rect">
            <a:avLst/>
          </a:prstGeom>
          <a:noFill/>
        </p:spPr>
        <p:txBody>
          <a:bodyPr wrap="square" rtlCol="0">
            <a:spAutoFit/>
          </a:bodyPr>
          <a:lstStyle/>
          <a:p>
            <a:pPr>
              <a:lnSpc>
                <a:spcPct val="150000"/>
              </a:lnSpc>
            </a:pPr>
            <a:r>
              <a:rPr lang="vi-VN" sz="1600" b="1" dirty="0">
                <a:latin typeface="Montserrat" pitchFamily="2" charset="0"/>
              </a:rPr>
              <a:t>Ưu điểm:</a:t>
            </a:r>
          </a:p>
          <a:p>
            <a:pPr marL="742950" lvl="1" indent="-285750">
              <a:lnSpc>
                <a:spcPct val="150000"/>
              </a:lnSpc>
              <a:buFont typeface="Arial" panose="020B0604020202020204" pitchFamily="34" charset="0"/>
              <a:buChar char="•"/>
            </a:pPr>
            <a:r>
              <a:rPr lang="vi-VN" sz="1400" b="1" dirty="0">
                <a:latin typeface="Montserrat" pitchFamily="2" charset="0"/>
              </a:rPr>
              <a:t>Kiểm soát và uy tín: </a:t>
            </a:r>
            <a:r>
              <a:rPr lang="vi-VN" sz="1400" dirty="0">
                <a:latin typeface="Montserrat" pitchFamily="2" charset="0"/>
              </a:rPr>
              <a:t>Hệ thống này khuyến khích các validator duy trì uy tín cao trong cộng đồng vì họ cần sự tin tưởng của người dùng và các nhà đầu tư để duy trì vai trò của mình.</a:t>
            </a:r>
          </a:p>
          <a:p>
            <a:pPr marL="742950" lvl="1" indent="-285750">
              <a:lnSpc>
                <a:spcPct val="150000"/>
              </a:lnSpc>
              <a:buFont typeface="Arial" panose="020B0604020202020204" pitchFamily="34" charset="0"/>
              <a:buChar char="•"/>
            </a:pPr>
            <a:r>
              <a:rPr lang="vi-VN" sz="1400" b="1" dirty="0">
                <a:latin typeface="Montserrat" pitchFamily="2" charset="0"/>
              </a:rPr>
              <a:t>Tốc độ và khả năng mở rộng: </a:t>
            </a:r>
            <a:r>
              <a:rPr lang="vi-VN" sz="1400" dirty="0">
                <a:latin typeface="Montserrat" pitchFamily="2" charset="0"/>
              </a:rPr>
              <a:t>PoSA có thể xử lý giao dịch nhanh chóng và mở rộng quy mô tốt hơn so với PoW và PoS, vì số lượng validator hạn chế và có trách nhiệm xác thực giao dịch một cách có kiểm soát. Với số lượng validator ít hơn và được lựa chọn kỹ càng, PoSA có thể giảm tải cho hệ thống và tăng tốc độ giao dịch.</a:t>
            </a:r>
          </a:p>
          <a:p>
            <a:pPr marL="742950" lvl="1" indent="-285750">
              <a:lnSpc>
                <a:spcPct val="150000"/>
              </a:lnSpc>
              <a:buFont typeface="Arial" panose="020B0604020202020204" pitchFamily="34" charset="0"/>
              <a:buChar char="•"/>
            </a:pPr>
            <a:r>
              <a:rPr lang="vi-VN" sz="1400" b="1" dirty="0">
                <a:latin typeface="Montserrat" pitchFamily="2" charset="0"/>
              </a:rPr>
              <a:t>Chi Phí Thấp và Tiết Kiệm Tài Nguyên: </a:t>
            </a:r>
            <a:r>
              <a:rPr lang="vi-VN" sz="1400" dirty="0">
                <a:latin typeface="Montserrat" pitchFamily="2" charset="0"/>
              </a:rPr>
              <a:t>PoSA không yêu cầu sức mạnh tính toán khổng lồ, nên tiết kiệm tài nguyên và điện năng. </a:t>
            </a:r>
          </a:p>
          <a:p>
            <a:pPr marL="742950" lvl="1" indent="-285750">
              <a:lnSpc>
                <a:spcPct val="150000"/>
              </a:lnSpc>
              <a:buFont typeface="Arial" panose="020B0604020202020204" pitchFamily="34" charset="0"/>
              <a:buChar char="•"/>
            </a:pPr>
            <a:r>
              <a:rPr lang="vi-VN" sz="1400" b="1" dirty="0">
                <a:latin typeface="Montserrat" pitchFamily="2" charset="0"/>
              </a:rPr>
              <a:t>Giảm chi phí giao dịch: </a:t>
            </a:r>
            <a:r>
              <a:rPr lang="vi-VN" sz="1400" dirty="0">
                <a:latin typeface="Montserrat" pitchFamily="2" charset="0"/>
              </a:rPr>
              <a:t>Việc sử dụng một số authority nodes giúp giảm tải cho toàn bộ mạng lưới, làm giảm chi phí giao dịch so với các hệ thống cần phải duy trì nhiều node xác nhận như trong PoW hoặc PoS.</a:t>
            </a:r>
            <a:endParaRPr lang="en-US" sz="1400" dirty="0">
              <a:latin typeface="Montserrat" pitchFamily="2" charset="0"/>
            </a:endParaRPr>
          </a:p>
          <a:p>
            <a:pPr>
              <a:lnSpc>
                <a:spcPct val="150000"/>
              </a:lnSpc>
            </a:pPr>
            <a:endParaRPr lang="en-US" sz="1400" dirty="0">
              <a:latin typeface="Montserrat" pitchFamily="2" charset="0"/>
            </a:endParaRPr>
          </a:p>
        </p:txBody>
      </p:sp>
    </p:spTree>
    <p:extLst>
      <p:ext uri="{BB962C8B-B14F-4D97-AF65-F5344CB8AC3E}">
        <p14:creationId xmlns:p14="http://schemas.microsoft.com/office/powerpoint/2010/main" val="2801977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34A30-024B-03D9-4660-0BACAFCDF80A}"/>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4EC247D-E57A-C93A-E174-7F6A7286E401}"/>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13</a:t>
            </a:fld>
            <a:endParaRPr lang="en-US" dirty="0"/>
          </a:p>
        </p:txBody>
      </p:sp>
      <p:sp>
        <p:nvSpPr>
          <p:cNvPr id="7" name="Title 1">
            <a:extLst>
              <a:ext uri="{FF2B5EF4-FFF2-40B4-BE49-F238E27FC236}">
                <a16:creationId xmlns:a16="http://schemas.microsoft.com/office/drawing/2014/main" id="{CCBBF077-4BB9-5C88-6793-5D914464FC66}"/>
              </a:ext>
            </a:extLst>
          </p:cNvPr>
          <p:cNvSpPr>
            <a:spLocks noGrp="1"/>
          </p:cNvSpPr>
          <p:nvPr>
            <p:ph type="title"/>
          </p:nvPr>
        </p:nvSpPr>
        <p:spPr>
          <a:xfrm>
            <a:off x="893064" y="308719"/>
            <a:ext cx="8297380" cy="841248"/>
          </a:xfrm>
        </p:spPr>
        <p:txBody>
          <a:bodyPr>
            <a:normAutofit/>
          </a:bodyPr>
          <a:lstStyle/>
          <a:p>
            <a:r>
              <a:rPr lang="vi-VN" sz="2600" dirty="0"/>
              <a:t>3. POSA</a:t>
            </a:r>
            <a:endParaRPr lang="en-ZA" sz="2600" dirty="0"/>
          </a:p>
        </p:txBody>
      </p:sp>
      <p:sp>
        <p:nvSpPr>
          <p:cNvPr id="13" name="TextBox 12">
            <a:extLst>
              <a:ext uri="{FF2B5EF4-FFF2-40B4-BE49-F238E27FC236}">
                <a16:creationId xmlns:a16="http://schemas.microsoft.com/office/drawing/2014/main" id="{66874886-DCB5-AABB-91A6-FB67087ACB36}"/>
              </a:ext>
            </a:extLst>
          </p:cNvPr>
          <p:cNvSpPr txBox="1"/>
          <p:nvPr/>
        </p:nvSpPr>
        <p:spPr>
          <a:xfrm>
            <a:off x="893064" y="1399032"/>
            <a:ext cx="10664952" cy="789383"/>
          </a:xfrm>
          <a:prstGeom prst="rect">
            <a:avLst/>
          </a:prstGeom>
          <a:noFill/>
        </p:spPr>
        <p:txBody>
          <a:bodyPr wrap="square" rtlCol="0">
            <a:spAutoFit/>
          </a:bodyPr>
          <a:lstStyle/>
          <a:p>
            <a:pPr>
              <a:lnSpc>
                <a:spcPct val="150000"/>
              </a:lnSpc>
            </a:pPr>
            <a:r>
              <a:rPr lang="vi-VN" sz="1600" b="1" dirty="0">
                <a:latin typeface="Montserrat" pitchFamily="2" charset="0"/>
              </a:rPr>
              <a:t>Nhược điểm:</a:t>
            </a:r>
            <a:r>
              <a:rPr lang="vi-VN" sz="1600" dirty="0">
                <a:latin typeface="Montserrat" pitchFamily="2" charset="0"/>
              </a:rPr>
              <a:t> tương tự với DPoS, PoSA cũng gặp những nhược điểm liên quan đến tập trung quyền lực hoặc mất công bằng đối với những người mới</a:t>
            </a:r>
            <a:r>
              <a:rPr lang="vi-VN" sz="1600" b="1" dirty="0">
                <a:latin typeface="Montserrat" pitchFamily="2" charset="0"/>
              </a:rPr>
              <a:t> </a:t>
            </a:r>
            <a:r>
              <a:rPr lang="vi-VN" sz="1600" dirty="0">
                <a:latin typeface="Montserrat" pitchFamily="2" charset="0"/>
              </a:rPr>
              <a:t>và có khó duy trì sự phi tập trung.</a:t>
            </a:r>
            <a:endParaRPr lang="vi-VN" sz="1600" b="1" dirty="0">
              <a:latin typeface="Montserrat" pitchFamily="2" charset="0"/>
            </a:endParaRPr>
          </a:p>
        </p:txBody>
      </p:sp>
    </p:spTree>
    <p:extLst>
      <p:ext uri="{BB962C8B-B14F-4D97-AF65-F5344CB8AC3E}">
        <p14:creationId xmlns:p14="http://schemas.microsoft.com/office/powerpoint/2010/main" val="2043677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99A94-3713-4D7D-4A4E-86E4D4F79C0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E733D25-18E9-898D-E10A-D184A60E590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14</a:t>
            </a:fld>
            <a:endParaRPr lang="en-US" dirty="0"/>
          </a:p>
        </p:txBody>
      </p:sp>
      <p:sp>
        <p:nvSpPr>
          <p:cNvPr id="13" name="TextBox 12">
            <a:extLst>
              <a:ext uri="{FF2B5EF4-FFF2-40B4-BE49-F238E27FC236}">
                <a16:creationId xmlns:a16="http://schemas.microsoft.com/office/drawing/2014/main" id="{032F9B6F-A98F-63DD-B150-BB1FB750C63D}"/>
              </a:ext>
            </a:extLst>
          </p:cNvPr>
          <p:cNvSpPr txBox="1"/>
          <p:nvPr/>
        </p:nvSpPr>
        <p:spPr>
          <a:xfrm>
            <a:off x="893064" y="1399032"/>
            <a:ext cx="10387584" cy="4672498"/>
          </a:xfrm>
          <a:prstGeom prst="rect">
            <a:avLst/>
          </a:prstGeom>
          <a:noFill/>
        </p:spPr>
        <p:txBody>
          <a:bodyPr wrap="square" rtlCol="0">
            <a:spAutoFit/>
          </a:bodyPr>
          <a:lstStyle/>
          <a:p>
            <a:pPr algn="just">
              <a:lnSpc>
                <a:spcPct val="150000"/>
              </a:lnSpc>
            </a:pPr>
            <a:r>
              <a:rPr lang="vi-VN" sz="1600" b="1" dirty="0">
                <a:latin typeface="Montserrat" pitchFamily="2" charset="0"/>
              </a:rPr>
              <a:t>Khái niệm: </a:t>
            </a:r>
            <a:endParaRPr lang="vi-VN" sz="1400" dirty="0">
              <a:latin typeface="Montserrat" pitchFamily="2" charset="0"/>
            </a:endParaRPr>
          </a:p>
          <a:p>
            <a:pPr marL="742950" lvl="1" indent="-285750" algn="just">
              <a:lnSpc>
                <a:spcPct val="150000"/>
              </a:lnSpc>
              <a:buFont typeface="Arial" panose="020B0604020202020204" pitchFamily="34" charset="0"/>
              <a:buChar char="•"/>
            </a:pPr>
            <a:r>
              <a:rPr lang="vi-VN" sz="1400" dirty="0">
                <a:latin typeface="Montserrat" pitchFamily="2" charset="0"/>
              </a:rPr>
              <a:t>Optimistic Rollup là một giải pháp mở rộng Layer 2 cho blockchain, giúp giảm tải cho blockchain chính (Layer 1) và cải thiện khả năng mở rộng. Cơ chế có mục tiêu tăng tốc độ giao dịch và giảm chi phí. </a:t>
            </a:r>
          </a:p>
          <a:p>
            <a:pPr algn="just">
              <a:lnSpc>
                <a:spcPct val="150000"/>
              </a:lnSpc>
            </a:pPr>
            <a:r>
              <a:rPr lang="vi-VN" sz="1600" b="1" dirty="0">
                <a:latin typeface="Montserrat" pitchFamily="2" charset="0"/>
              </a:rPr>
              <a:t>Cơ chế:</a:t>
            </a:r>
          </a:p>
          <a:p>
            <a:pPr marL="742950" lvl="1" indent="-285750" algn="just">
              <a:lnSpc>
                <a:spcPct val="150000"/>
              </a:lnSpc>
              <a:buFont typeface="Arial" panose="020B0604020202020204" pitchFamily="34" charset="0"/>
              <a:buChar char="•"/>
            </a:pPr>
            <a:r>
              <a:rPr lang="vi-VN" sz="1400" b="1" dirty="0">
                <a:latin typeface="Montserrat" pitchFamily="2" charset="0"/>
              </a:rPr>
              <a:t>Giao dịch off-chain: </a:t>
            </a:r>
            <a:r>
              <a:rPr lang="vi-VN" sz="1400" dirty="0">
                <a:latin typeface="Montserrat" pitchFamily="2" charset="0"/>
              </a:rPr>
              <a:t>Các giao dịch được thực hiện ngoài chuỗi chính (Layer 1), xử lý trên Layer 2 (Optimistic Rollup).</a:t>
            </a:r>
          </a:p>
          <a:p>
            <a:pPr marL="742950" lvl="1" indent="-285750" algn="just">
              <a:lnSpc>
                <a:spcPct val="150000"/>
              </a:lnSpc>
              <a:buFont typeface="Arial" panose="020B0604020202020204" pitchFamily="34" charset="0"/>
              <a:buChar char="•"/>
            </a:pPr>
            <a:r>
              <a:rPr lang="vi-VN" sz="1400" b="1" dirty="0">
                <a:latin typeface="Montserrat" pitchFamily="2" charset="0"/>
              </a:rPr>
              <a:t>Tóm tắt dữ liệu: </a:t>
            </a:r>
            <a:r>
              <a:rPr lang="vi-VN" sz="1400" dirty="0">
                <a:latin typeface="Montserrat" pitchFamily="2" charset="0"/>
              </a:rPr>
              <a:t>Thay vì gửi toàn bộ giao dịch lên chuỗi chính, Optimistic Rollup chỉ gửi dữ liệu tóm tắt (như chứng nhận trạng thái của giao dịch) lên Layer 1.</a:t>
            </a:r>
          </a:p>
          <a:p>
            <a:pPr marL="742950" lvl="1" indent="-285750" algn="just">
              <a:lnSpc>
                <a:spcPct val="150000"/>
              </a:lnSpc>
              <a:buFont typeface="Arial" panose="020B0604020202020204" pitchFamily="34" charset="0"/>
              <a:buChar char="•"/>
            </a:pPr>
            <a:r>
              <a:rPr lang="vi-VN" sz="1400" b="1" dirty="0">
                <a:latin typeface="Montserrat" pitchFamily="2" charset="0"/>
              </a:rPr>
              <a:t>Mặc định tin tưởng: </a:t>
            </a:r>
            <a:r>
              <a:rPr lang="vi-VN" sz="1400" dirty="0">
                <a:latin typeface="Montserrat" pitchFamily="2" charset="0"/>
              </a:rPr>
              <a:t>Hệ thống "mặc định tin tưởng" rằng các giao dịch là hợp lệ và không cần kiểm tra ngay lập tức.</a:t>
            </a:r>
          </a:p>
          <a:p>
            <a:pPr marL="742950" lvl="1" indent="-285750" algn="just">
              <a:lnSpc>
                <a:spcPct val="150000"/>
              </a:lnSpc>
              <a:buFont typeface="Arial" panose="020B0604020202020204" pitchFamily="34" charset="0"/>
              <a:buChar char="•"/>
            </a:pPr>
            <a:r>
              <a:rPr lang="vi-VN" sz="1400" b="1" dirty="0">
                <a:latin typeface="Montserrat" pitchFamily="2" charset="0"/>
              </a:rPr>
              <a:t>Cơ chế tranh chấp (Fraud Proof): </a:t>
            </a:r>
            <a:r>
              <a:rPr lang="vi-VN" sz="1400" dirty="0">
                <a:latin typeface="Montserrat" pitchFamily="2" charset="0"/>
              </a:rPr>
              <a:t>Nếu có ai đó nghi ngờ giao dịch gian lận, họ có thể thách thức giao dịch đó. Nếu gian lận được chứng minh, giao dịch bị loại bỏ và người thách thức sẽ nhận phần thưởng.</a:t>
            </a:r>
          </a:p>
          <a:p>
            <a:pPr marL="742950" lvl="1" indent="-285750" algn="just">
              <a:lnSpc>
                <a:spcPct val="150000"/>
              </a:lnSpc>
              <a:buFont typeface="Arial" panose="020B0604020202020204" pitchFamily="34" charset="0"/>
              <a:buChar char="•"/>
            </a:pPr>
            <a:r>
              <a:rPr lang="vi-VN" sz="1400" b="1" dirty="0">
                <a:latin typeface="Montserrat" pitchFamily="2" charset="0"/>
              </a:rPr>
              <a:t>Thời gian chờ rút tiền: </a:t>
            </a:r>
            <a:r>
              <a:rPr lang="vi-VN" sz="1400" dirty="0">
                <a:latin typeface="Montserrat" pitchFamily="2" charset="0"/>
              </a:rPr>
              <a:t>Khi người dùng muốn chuyển tài sản từ Optimistic Rollup về Layer 1, họ phải chờ một khoảng thời gian (thường là 7 ngày) để cho phép xử lý tranh chấp.</a:t>
            </a:r>
            <a:endParaRPr lang="en-US" sz="1400" dirty="0">
              <a:latin typeface="Montserrat" pitchFamily="2" charset="0"/>
            </a:endParaRPr>
          </a:p>
        </p:txBody>
      </p:sp>
      <p:sp>
        <p:nvSpPr>
          <p:cNvPr id="14" name="Title 1">
            <a:extLst>
              <a:ext uri="{FF2B5EF4-FFF2-40B4-BE49-F238E27FC236}">
                <a16:creationId xmlns:a16="http://schemas.microsoft.com/office/drawing/2014/main" id="{F1F6F295-0A6E-EEFD-7613-00CCD6EE7BA0}"/>
              </a:ext>
            </a:extLst>
          </p:cNvPr>
          <p:cNvSpPr>
            <a:spLocks noGrp="1"/>
          </p:cNvSpPr>
          <p:nvPr>
            <p:ph type="title"/>
          </p:nvPr>
        </p:nvSpPr>
        <p:spPr>
          <a:xfrm>
            <a:off x="893064" y="308719"/>
            <a:ext cx="8297380" cy="841248"/>
          </a:xfrm>
        </p:spPr>
        <p:txBody>
          <a:bodyPr>
            <a:normAutofit/>
          </a:bodyPr>
          <a:lstStyle/>
          <a:p>
            <a:r>
              <a:rPr lang="vi-VN" sz="2600" dirty="0"/>
              <a:t>4. Optimistic Rollup</a:t>
            </a:r>
            <a:endParaRPr lang="en-ZA" sz="2600" dirty="0"/>
          </a:p>
        </p:txBody>
      </p:sp>
    </p:spTree>
    <p:extLst>
      <p:ext uri="{BB962C8B-B14F-4D97-AF65-F5344CB8AC3E}">
        <p14:creationId xmlns:p14="http://schemas.microsoft.com/office/powerpoint/2010/main" val="1123033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C311B-E80D-AA35-3DAB-63222681705E}"/>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0A283AA-1B60-7BCE-487F-D78249C4B91F}"/>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15</a:t>
            </a:fld>
            <a:endParaRPr lang="en-US" dirty="0"/>
          </a:p>
        </p:txBody>
      </p:sp>
      <p:sp>
        <p:nvSpPr>
          <p:cNvPr id="7" name="Title 1">
            <a:extLst>
              <a:ext uri="{FF2B5EF4-FFF2-40B4-BE49-F238E27FC236}">
                <a16:creationId xmlns:a16="http://schemas.microsoft.com/office/drawing/2014/main" id="{1CA51A5B-9DCB-C03E-29FC-78B7F82A835C}"/>
              </a:ext>
            </a:extLst>
          </p:cNvPr>
          <p:cNvSpPr>
            <a:spLocks noGrp="1"/>
          </p:cNvSpPr>
          <p:nvPr>
            <p:ph type="title"/>
          </p:nvPr>
        </p:nvSpPr>
        <p:spPr>
          <a:xfrm>
            <a:off x="893064" y="308719"/>
            <a:ext cx="8297380" cy="841248"/>
          </a:xfrm>
        </p:spPr>
        <p:txBody>
          <a:bodyPr>
            <a:normAutofit/>
          </a:bodyPr>
          <a:lstStyle/>
          <a:p>
            <a:r>
              <a:rPr lang="vi-VN" sz="2600" dirty="0"/>
              <a:t>4. Optimistic Rollup</a:t>
            </a:r>
            <a:endParaRPr lang="en-ZA" sz="2600" dirty="0"/>
          </a:p>
        </p:txBody>
      </p:sp>
      <p:sp>
        <p:nvSpPr>
          <p:cNvPr id="13" name="TextBox 12">
            <a:extLst>
              <a:ext uri="{FF2B5EF4-FFF2-40B4-BE49-F238E27FC236}">
                <a16:creationId xmlns:a16="http://schemas.microsoft.com/office/drawing/2014/main" id="{FCE5A4D1-6119-E700-A00B-C4EB84415AF3}"/>
              </a:ext>
            </a:extLst>
          </p:cNvPr>
          <p:cNvSpPr txBox="1"/>
          <p:nvPr/>
        </p:nvSpPr>
        <p:spPr>
          <a:xfrm>
            <a:off x="893064" y="1399032"/>
            <a:ext cx="10664952" cy="5641994"/>
          </a:xfrm>
          <a:prstGeom prst="rect">
            <a:avLst/>
          </a:prstGeom>
          <a:noFill/>
        </p:spPr>
        <p:txBody>
          <a:bodyPr wrap="square" rtlCol="0">
            <a:spAutoFit/>
          </a:bodyPr>
          <a:lstStyle/>
          <a:p>
            <a:pPr>
              <a:lnSpc>
                <a:spcPct val="150000"/>
              </a:lnSpc>
            </a:pPr>
            <a:r>
              <a:rPr lang="vi-VN" sz="1600" b="1" dirty="0">
                <a:latin typeface="Montserrat" pitchFamily="2" charset="0"/>
              </a:rPr>
              <a:t>Ưu điểm:</a:t>
            </a:r>
          </a:p>
          <a:p>
            <a:pPr marL="742950" lvl="1" indent="-285750">
              <a:lnSpc>
                <a:spcPct val="150000"/>
              </a:lnSpc>
              <a:buFont typeface="Arial" panose="020B0604020202020204" pitchFamily="34" charset="0"/>
              <a:buChar char="•"/>
            </a:pPr>
            <a:r>
              <a:rPr lang="vi-VN" sz="1400" b="1" dirty="0">
                <a:latin typeface="Montserrat" pitchFamily="2" charset="0"/>
              </a:rPr>
              <a:t>Khả năng mở rộng cao: </a:t>
            </a:r>
            <a:r>
              <a:rPr lang="vi-VN" sz="1400" dirty="0">
                <a:latin typeface="Montserrat" pitchFamily="2" charset="0"/>
              </a:rPr>
              <a:t>Giảm tải cho chuỗi chính (Layer 1) bằng cách xử lý giao dịch ngoài chuỗi, từ đó cải thiện khả năng xử lý giao dịch của blockchain.</a:t>
            </a:r>
          </a:p>
          <a:p>
            <a:pPr marL="742950" lvl="1" indent="-285750">
              <a:lnSpc>
                <a:spcPct val="150000"/>
              </a:lnSpc>
              <a:buFont typeface="Arial" panose="020B0604020202020204" pitchFamily="34" charset="0"/>
              <a:buChar char="•"/>
            </a:pPr>
            <a:r>
              <a:rPr lang="vi-VN" sz="1400" b="1" dirty="0">
                <a:latin typeface="Montserrat" pitchFamily="2" charset="0"/>
              </a:rPr>
              <a:t>Giảm chi phí giao dịch: </a:t>
            </a:r>
            <a:r>
              <a:rPr lang="vi-VN" sz="1400" dirty="0">
                <a:latin typeface="Montserrat" pitchFamily="2" charset="0"/>
              </a:rPr>
              <a:t>Chỉ gửi dữ liệu tóm tắt lên chuỗi chính, giúp giảm chi phí giao dịch cho người dùng.</a:t>
            </a:r>
          </a:p>
          <a:p>
            <a:pPr marL="742950" lvl="1" indent="-285750">
              <a:lnSpc>
                <a:spcPct val="150000"/>
              </a:lnSpc>
              <a:buFont typeface="Arial" panose="020B0604020202020204" pitchFamily="34" charset="0"/>
              <a:buChar char="•"/>
            </a:pPr>
            <a:r>
              <a:rPr lang="vi-VN" sz="1400" b="1" dirty="0">
                <a:latin typeface="Montserrat" pitchFamily="2" charset="0"/>
              </a:rPr>
              <a:t>Bảo mật cao: </a:t>
            </a:r>
            <a:r>
              <a:rPr lang="vi-VN" sz="1400" dirty="0">
                <a:latin typeface="Montserrat" pitchFamily="2" charset="0"/>
              </a:rPr>
              <a:t>cơ chế Fraud Proof đảm bảo tính hợp lệ của các giao dịch thông qua cơ chế tranh chấp.</a:t>
            </a:r>
          </a:p>
          <a:p>
            <a:pPr marL="742950" lvl="1" indent="-285750">
              <a:lnSpc>
                <a:spcPct val="150000"/>
              </a:lnSpc>
              <a:buFont typeface="Arial" panose="020B0604020202020204" pitchFamily="34" charset="0"/>
              <a:buChar char="•"/>
            </a:pPr>
            <a:r>
              <a:rPr lang="vi-VN" sz="1400" b="1" dirty="0">
                <a:latin typeface="Montserrat" pitchFamily="2" charset="0"/>
              </a:rPr>
              <a:t>Dễ dàng tích hợp với Ethereum: </a:t>
            </a:r>
            <a:r>
              <a:rPr lang="vi-VN" sz="1400" dirty="0">
                <a:latin typeface="Montserrat" pitchFamily="2" charset="0"/>
              </a:rPr>
              <a:t>Có thể dễ dàng triển khai trên Ethereum nhờ sử dụng cùng tiêu chuẩn hợp đồng thông minh và token, tiết kiệm chi phí và thời gian cho nhà phát triển.</a:t>
            </a:r>
          </a:p>
          <a:p>
            <a:pPr marL="742950" lvl="1" indent="-285750">
              <a:lnSpc>
                <a:spcPct val="150000"/>
              </a:lnSpc>
              <a:buFont typeface="Arial" panose="020B0604020202020204" pitchFamily="34" charset="0"/>
              <a:buChar char="•"/>
            </a:pPr>
            <a:r>
              <a:rPr lang="vi-VN" sz="1400" b="1" dirty="0">
                <a:latin typeface="Montserrat" pitchFamily="2" charset="0"/>
              </a:rPr>
              <a:t>Phù hợp với các dApp hiện tại: </a:t>
            </a:r>
            <a:r>
              <a:rPr lang="vi-VN" sz="1400" dirty="0">
                <a:latin typeface="Montserrat" pitchFamily="2" charset="0"/>
              </a:rPr>
              <a:t>Optimistic Rollup có thể hoạt động liền mạch với các dApp đang chạy trên Ethereum mà không cần thay đổi nhiều.</a:t>
            </a:r>
          </a:p>
          <a:p>
            <a:pPr>
              <a:lnSpc>
                <a:spcPct val="150000"/>
              </a:lnSpc>
            </a:pPr>
            <a:r>
              <a:rPr lang="vi-VN" sz="1600" b="1" dirty="0">
                <a:latin typeface="Montserrat" pitchFamily="2" charset="0"/>
              </a:rPr>
              <a:t>Nhược điểm:</a:t>
            </a:r>
          </a:p>
          <a:p>
            <a:pPr marL="742950" lvl="1" indent="-285750">
              <a:lnSpc>
                <a:spcPct val="150000"/>
              </a:lnSpc>
              <a:buFont typeface="Arial" panose="020B0604020202020204" pitchFamily="34" charset="0"/>
              <a:buChar char="•"/>
            </a:pPr>
            <a:r>
              <a:rPr lang="vi-VN" sz="1400" b="1" dirty="0">
                <a:latin typeface="Montserrat" pitchFamily="2" charset="0"/>
              </a:rPr>
              <a:t>Thời gian chờ rút tiền: </a:t>
            </a:r>
            <a:r>
              <a:rPr lang="vi-VN" sz="1400" dirty="0">
                <a:latin typeface="Montserrat" pitchFamily="2" charset="0"/>
              </a:rPr>
              <a:t>thời</a:t>
            </a:r>
            <a:r>
              <a:rPr lang="vi-VN" sz="1400" b="1" dirty="0">
                <a:latin typeface="Montserrat" pitchFamily="2" charset="0"/>
              </a:rPr>
              <a:t> </a:t>
            </a:r>
            <a:r>
              <a:rPr lang="vi-VN" sz="1400" dirty="0">
                <a:latin typeface="Montserrat" pitchFamily="2" charset="0"/>
              </a:rPr>
              <a:t>gian</a:t>
            </a:r>
            <a:r>
              <a:rPr lang="vi-VN" sz="1400" b="1" dirty="0">
                <a:latin typeface="Montserrat" pitchFamily="2" charset="0"/>
              </a:rPr>
              <a:t> </a:t>
            </a:r>
            <a:r>
              <a:rPr lang="vi-VN" sz="1400" dirty="0">
                <a:latin typeface="Montserrat" pitchFamily="2" charset="0"/>
              </a:rPr>
              <a:t>chờ khi rút tiền từ Layer 2 về Layer 1: khoảng 7 ngày để cho phép bất kỳ tranh chấp nào về giao dịch có thể được xử lý, làm giảm tính linh hoạt cho ai muốn rút tài sản nhanh chóng.</a:t>
            </a:r>
          </a:p>
          <a:p>
            <a:pPr marL="742950" lvl="1" indent="-285750">
              <a:lnSpc>
                <a:spcPct val="150000"/>
              </a:lnSpc>
              <a:buFont typeface="Arial" panose="020B0604020202020204" pitchFamily="34" charset="0"/>
              <a:buChar char="•"/>
            </a:pPr>
            <a:r>
              <a:rPr lang="vi-VN" sz="1400" b="1" dirty="0">
                <a:latin typeface="Montserrat" pitchFamily="2" charset="0"/>
              </a:rPr>
              <a:t>Phụ Thuộc Vào Fraud Proof: </a:t>
            </a:r>
            <a:r>
              <a:rPr lang="vi-VN" sz="1400" dirty="0">
                <a:latin typeface="Montserrat" pitchFamily="2" charset="0"/>
              </a:rPr>
              <a:t>nếu không có ai thách</a:t>
            </a:r>
            <a:r>
              <a:rPr lang="vi-VN" sz="1400" b="1" dirty="0">
                <a:latin typeface="Montserrat" pitchFamily="2" charset="0"/>
              </a:rPr>
              <a:t> </a:t>
            </a:r>
            <a:r>
              <a:rPr lang="vi-VN" sz="1400" dirty="0">
                <a:latin typeface="Montserrat" pitchFamily="2" charset="0"/>
              </a:rPr>
              <a:t>thức giao dịch, những giao dịch gian lận có thể được chấp nhận mà không bị phát hiện. </a:t>
            </a:r>
          </a:p>
          <a:p>
            <a:pPr>
              <a:lnSpc>
                <a:spcPct val="150000"/>
              </a:lnSpc>
            </a:pPr>
            <a:endParaRPr lang="vi-VN" sz="1400" dirty="0">
              <a:latin typeface="Montserrat" pitchFamily="2" charset="0"/>
            </a:endParaRPr>
          </a:p>
          <a:p>
            <a:pPr marL="285750" indent="-285750">
              <a:lnSpc>
                <a:spcPct val="150000"/>
              </a:lnSpc>
              <a:buFont typeface="Arial" panose="020B0604020202020204" pitchFamily="34" charset="0"/>
              <a:buChar char="•"/>
            </a:pPr>
            <a:endParaRPr lang="en-US" sz="1400" dirty="0">
              <a:latin typeface="Montserrat" pitchFamily="2" charset="0"/>
            </a:endParaRPr>
          </a:p>
          <a:p>
            <a:pPr>
              <a:lnSpc>
                <a:spcPct val="150000"/>
              </a:lnSpc>
            </a:pPr>
            <a:endParaRPr lang="en-US" sz="1400" dirty="0">
              <a:latin typeface="Montserrat" pitchFamily="2" charset="0"/>
            </a:endParaRPr>
          </a:p>
        </p:txBody>
      </p:sp>
    </p:spTree>
    <p:extLst>
      <p:ext uri="{BB962C8B-B14F-4D97-AF65-F5344CB8AC3E}">
        <p14:creationId xmlns:p14="http://schemas.microsoft.com/office/powerpoint/2010/main" val="1925087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93064" y="308719"/>
            <a:ext cx="8297380" cy="841248"/>
          </a:xfrm>
        </p:spPr>
        <p:txBody>
          <a:bodyPr>
            <a:normAutofit/>
          </a:bodyPr>
          <a:lstStyle/>
          <a:p>
            <a:r>
              <a:rPr lang="vi-VN" sz="2600" dirty="0"/>
              <a:t>5. BFT  </a:t>
            </a:r>
            <a:endParaRPr lang="en-ZA" sz="2600" dirty="0"/>
          </a:p>
        </p:txBody>
      </p:sp>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16</a:t>
            </a:fld>
            <a:endParaRPr lang="en-US" dirty="0"/>
          </a:p>
        </p:txBody>
      </p:sp>
      <p:sp>
        <p:nvSpPr>
          <p:cNvPr id="10" name="TextBox 9">
            <a:extLst>
              <a:ext uri="{FF2B5EF4-FFF2-40B4-BE49-F238E27FC236}">
                <a16:creationId xmlns:a16="http://schemas.microsoft.com/office/drawing/2014/main" id="{04D63D1D-4910-8A0E-5C40-D06CAF023090}"/>
              </a:ext>
            </a:extLst>
          </p:cNvPr>
          <p:cNvSpPr txBox="1"/>
          <p:nvPr/>
        </p:nvSpPr>
        <p:spPr>
          <a:xfrm>
            <a:off x="893064" y="1399032"/>
            <a:ext cx="8529028" cy="4349332"/>
          </a:xfrm>
          <a:prstGeom prst="rect">
            <a:avLst/>
          </a:prstGeom>
          <a:noFill/>
        </p:spPr>
        <p:txBody>
          <a:bodyPr wrap="square" rtlCol="0">
            <a:spAutoFit/>
          </a:bodyPr>
          <a:lstStyle/>
          <a:p>
            <a:pPr>
              <a:lnSpc>
                <a:spcPct val="150000"/>
              </a:lnSpc>
            </a:pPr>
            <a:r>
              <a:rPr lang="vi-VN" sz="1600" b="1" dirty="0">
                <a:latin typeface="Montserrat" pitchFamily="2" charset="0"/>
              </a:rPr>
              <a:t>Khái niệm: </a:t>
            </a:r>
          </a:p>
          <a:p>
            <a:pPr marL="742950" lvl="1" indent="-285750">
              <a:lnSpc>
                <a:spcPct val="150000"/>
              </a:lnSpc>
              <a:buFont typeface="Arial" panose="020B0604020202020204" pitchFamily="34" charset="0"/>
              <a:buChar char="•"/>
            </a:pPr>
            <a:r>
              <a:rPr lang="vi-VN" sz="1400" b="1" dirty="0">
                <a:latin typeface="Montserrat" pitchFamily="2" charset="0"/>
              </a:rPr>
              <a:t>Byzantine Fault Tolerance (BFT): </a:t>
            </a:r>
            <a:r>
              <a:rPr lang="vi-VN" sz="1400" dirty="0">
                <a:latin typeface="Montserrat" pitchFamily="2" charset="0"/>
              </a:rPr>
              <a:t>là một cơ chế giúp blockchain duy trì tính chính xác và đồng thuận ngay cả khi có một số nút (validator) hành động không đúng hoặc gian lận (lỗi Byzantine).</a:t>
            </a:r>
          </a:p>
          <a:p>
            <a:pPr marL="742950" lvl="1" indent="-285750">
              <a:lnSpc>
                <a:spcPct val="150000"/>
              </a:lnSpc>
              <a:buFont typeface="Arial" panose="020B0604020202020204" pitchFamily="34" charset="0"/>
              <a:buChar char="•"/>
            </a:pPr>
            <a:r>
              <a:rPr lang="vi-VN" sz="1400" dirty="0">
                <a:latin typeface="Montserrat" pitchFamily="2" charset="0"/>
              </a:rPr>
              <a:t>BFT cho phép hệ thống vẫn tiếp tục hoạt động bình thường khi có tối đa 1/3 các nút bị lỗi hoặc hành động sai lệch mà không ảnh hưởng đến sự đồng thuận của mạng.</a:t>
            </a:r>
          </a:p>
          <a:p>
            <a:pPr>
              <a:lnSpc>
                <a:spcPct val="150000"/>
              </a:lnSpc>
            </a:pPr>
            <a:r>
              <a:rPr lang="vi-VN" sz="1600" b="1" dirty="0">
                <a:latin typeface="Montserrat" pitchFamily="2" charset="0"/>
              </a:rPr>
              <a:t>Cơ chế hoạt động của BFT PoS: </a:t>
            </a:r>
            <a:r>
              <a:rPr lang="vi-VN" sz="1600" dirty="0">
                <a:latin typeface="Montserrat" pitchFamily="2" charset="0"/>
              </a:rPr>
              <a:t>so với PoS truyền thống, BFT PoS có cải tiến: </a:t>
            </a:r>
          </a:p>
          <a:p>
            <a:pPr marL="742950" lvl="1" indent="-285750">
              <a:lnSpc>
                <a:spcPct val="150000"/>
              </a:lnSpc>
              <a:buFont typeface="Arial" panose="020B0604020202020204" pitchFamily="34" charset="0"/>
              <a:buChar char="•"/>
            </a:pPr>
            <a:r>
              <a:rPr lang="vi-VN" sz="1400" b="1" dirty="0">
                <a:latin typeface="Montserrat" pitchFamily="2" charset="0"/>
              </a:rPr>
              <a:t>Chọn Validator: </a:t>
            </a:r>
            <a:r>
              <a:rPr lang="vi-VN" sz="1400" dirty="0">
                <a:latin typeface="Montserrat" pitchFamily="2" charset="0"/>
              </a:rPr>
              <a:t>Thay vì chọn ngẫu nhiên hoặc theo tỷ lệ stake như trong PoS đơn giản, BFT PoS có thể kết hợp các quy trình phức tạp hơn để đảm bảo rằng các validator có trách nhiệm cao và có thể chịu được lỗi Byzantine.</a:t>
            </a:r>
          </a:p>
          <a:p>
            <a:pPr marL="742950" lvl="1" indent="-285750">
              <a:lnSpc>
                <a:spcPct val="150000"/>
              </a:lnSpc>
              <a:buFont typeface="Arial" panose="020B0604020202020204" pitchFamily="34" charset="0"/>
              <a:buChar char="•"/>
            </a:pPr>
            <a:r>
              <a:rPr lang="vi-VN" sz="1400" b="1" dirty="0">
                <a:latin typeface="Montserrat" pitchFamily="2" charset="0"/>
              </a:rPr>
              <a:t>Quá Trình Đồng Thuận: </a:t>
            </a:r>
            <a:r>
              <a:rPr lang="vi-VN" sz="1400" dirty="0">
                <a:latin typeface="Montserrat" pitchFamily="2" charset="0"/>
              </a:rPr>
              <a:t>Một khối sẽ chỉ được thêm vào blockchain nếu có ít nhất 2/3 số validator đồng ý về tính hợp lệ của nó. Điều này giúp ngăn chặn các tấn công từ validator gian lận mà vẫn duy trì tính bảo mật của mạng.</a:t>
            </a:r>
          </a:p>
        </p:txBody>
      </p:sp>
    </p:spTree>
    <p:extLst>
      <p:ext uri="{BB962C8B-B14F-4D97-AF65-F5344CB8AC3E}">
        <p14:creationId xmlns:p14="http://schemas.microsoft.com/office/powerpoint/2010/main" val="2099008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2C7B97-EAFE-E0B6-EBA1-08939886B70C}"/>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A066496-542F-5158-6F62-56F7060D4CDF}"/>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17</a:t>
            </a:fld>
            <a:endParaRPr lang="en-US" dirty="0"/>
          </a:p>
        </p:txBody>
      </p:sp>
      <p:sp>
        <p:nvSpPr>
          <p:cNvPr id="7" name="Title 1">
            <a:extLst>
              <a:ext uri="{FF2B5EF4-FFF2-40B4-BE49-F238E27FC236}">
                <a16:creationId xmlns:a16="http://schemas.microsoft.com/office/drawing/2014/main" id="{4E59AA2D-394A-5437-C7E3-583AAC8F1E50}"/>
              </a:ext>
            </a:extLst>
          </p:cNvPr>
          <p:cNvSpPr>
            <a:spLocks noGrp="1"/>
          </p:cNvSpPr>
          <p:nvPr>
            <p:ph type="title"/>
          </p:nvPr>
        </p:nvSpPr>
        <p:spPr>
          <a:xfrm>
            <a:off x="893064" y="308719"/>
            <a:ext cx="8297380" cy="841248"/>
          </a:xfrm>
        </p:spPr>
        <p:txBody>
          <a:bodyPr>
            <a:normAutofit/>
          </a:bodyPr>
          <a:lstStyle/>
          <a:p>
            <a:r>
              <a:rPr lang="vi-VN" sz="2600" dirty="0"/>
              <a:t>5. BFT</a:t>
            </a:r>
            <a:endParaRPr lang="en-ZA" sz="2600" dirty="0"/>
          </a:p>
        </p:txBody>
      </p:sp>
      <p:sp>
        <p:nvSpPr>
          <p:cNvPr id="13" name="TextBox 12">
            <a:extLst>
              <a:ext uri="{FF2B5EF4-FFF2-40B4-BE49-F238E27FC236}">
                <a16:creationId xmlns:a16="http://schemas.microsoft.com/office/drawing/2014/main" id="{B4DAF822-C08F-849C-323F-02BE8A83037E}"/>
              </a:ext>
            </a:extLst>
          </p:cNvPr>
          <p:cNvSpPr txBox="1"/>
          <p:nvPr/>
        </p:nvSpPr>
        <p:spPr>
          <a:xfrm>
            <a:off x="893064" y="1399032"/>
            <a:ext cx="10738104" cy="4995663"/>
          </a:xfrm>
          <a:prstGeom prst="rect">
            <a:avLst/>
          </a:prstGeom>
          <a:noFill/>
        </p:spPr>
        <p:txBody>
          <a:bodyPr wrap="square" rtlCol="0">
            <a:spAutoFit/>
          </a:bodyPr>
          <a:lstStyle/>
          <a:p>
            <a:pPr>
              <a:lnSpc>
                <a:spcPct val="150000"/>
              </a:lnSpc>
            </a:pPr>
            <a:r>
              <a:rPr lang="vi-VN" sz="1600" b="1" dirty="0">
                <a:latin typeface="Montserrat" pitchFamily="2" charset="0"/>
              </a:rPr>
              <a:t>Ưu điểm:</a:t>
            </a:r>
          </a:p>
          <a:p>
            <a:pPr marL="742950" lvl="1" indent="-285750">
              <a:lnSpc>
                <a:spcPct val="150000"/>
              </a:lnSpc>
              <a:buFont typeface="Arial" panose="020B0604020202020204" pitchFamily="34" charset="0"/>
              <a:buChar char="•"/>
            </a:pPr>
            <a:r>
              <a:rPr lang="vi-VN" sz="1400" b="1" dirty="0">
                <a:latin typeface="Montserrat" pitchFamily="2" charset="0"/>
              </a:rPr>
              <a:t>Bảo mật cao: </a:t>
            </a:r>
            <a:r>
              <a:rPr lang="vi-VN" sz="1400" dirty="0">
                <a:latin typeface="Montserrat" pitchFamily="2" charset="0"/>
              </a:rPr>
              <a:t>Cơ chế BFT PoS giúp bảo vệ blockchain khỏi các lỗi Byzantine và các cuộc tấn công của các validator gian lận. Dù một phần ba validator có thể bị lỗi hoặc hành động xấu, hệ thống vẫn có thể duy trì sự đồng thuận và hoạt động bình thường.</a:t>
            </a:r>
          </a:p>
          <a:p>
            <a:pPr marL="742950" lvl="1" indent="-285750">
              <a:lnSpc>
                <a:spcPct val="150000"/>
              </a:lnSpc>
              <a:buFont typeface="Arial" panose="020B0604020202020204" pitchFamily="34" charset="0"/>
              <a:buChar char="•"/>
            </a:pPr>
            <a:r>
              <a:rPr lang="vi-VN" sz="1400" b="1" dirty="0">
                <a:latin typeface="Montserrat" pitchFamily="2" charset="0"/>
              </a:rPr>
              <a:t>Khả năng mở rộng: </a:t>
            </a:r>
            <a:r>
              <a:rPr lang="vi-VN" sz="1400" dirty="0">
                <a:latin typeface="Montserrat" pitchFamily="2" charset="0"/>
              </a:rPr>
              <a:t>BFT PoS cho phép hệ thống blockchain có thể xử lý nhiều giao dịch mỗi giây và mở rộng quy mô mà không làm giảm hiệu suất.</a:t>
            </a:r>
          </a:p>
          <a:p>
            <a:pPr marL="742950" lvl="1" indent="-285750">
              <a:lnSpc>
                <a:spcPct val="150000"/>
              </a:lnSpc>
              <a:buFont typeface="Arial" panose="020B0604020202020204" pitchFamily="34" charset="0"/>
              <a:buChar char="•"/>
            </a:pPr>
            <a:r>
              <a:rPr lang="vi-VN" sz="1400" b="1" dirty="0">
                <a:latin typeface="Montserrat" pitchFamily="2" charset="0"/>
              </a:rPr>
              <a:t>Tốc độ giao dịch nhanh: </a:t>
            </a:r>
            <a:r>
              <a:rPr lang="vi-VN" sz="1400" dirty="0">
                <a:latin typeface="Montserrat" pitchFamily="2" charset="0"/>
              </a:rPr>
              <a:t>Bởi vì chỉ cần sự đồng thuận của một tỷ lệ lớn các validator (thường là 2/3), BFT PoS có thể đạt được sự đồng thuận nhanh chóng, giúp các giao dịch được xử lý nhanh hơn và có độ trễ thấp.</a:t>
            </a:r>
          </a:p>
          <a:p>
            <a:pPr>
              <a:lnSpc>
                <a:spcPct val="150000"/>
              </a:lnSpc>
            </a:pPr>
            <a:r>
              <a:rPr lang="vi-VN" sz="1600" b="1" dirty="0">
                <a:latin typeface="Montserrat" pitchFamily="2" charset="0"/>
              </a:rPr>
              <a:t>Nhược điểm:</a:t>
            </a:r>
            <a:endParaRPr lang="vi-VN" sz="1400" b="1" dirty="0">
              <a:latin typeface="Montserrat" pitchFamily="2" charset="0"/>
            </a:endParaRPr>
          </a:p>
          <a:p>
            <a:pPr marL="742950" lvl="1" indent="-285750">
              <a:lnSpc>
                <a:spcPct val="150000"/>
              </a:lnSpc>
              <a:buFont typeface="Arial" panose="020B0604020202020204" pitchFamily="34" charset="0"/>
              <a:buChar char="•"/>
            </a:pPr>
            <a:r>
              <a:rPr lang="vi-VN" sz="1400" b="1" dirty="0">
                <a:latin typeface="Montserrat" pitchFamily="2" charset="0"/>
              </a:rPr>
              <a:t>Cần một số lượng lớn validator: </a:t>
            </a:r>
            <a:r>
              <a:rPr lang="vi-VN" sz="1400" dirty="0">
                <a:latin typeface="Montserrat" pitchFamily="2" charset="0"/>
              </a:rPr>
              <a:t>hệ thống này có thể gặp phải vấn đề về việc duy trì số lượng lớn validator trong một mạng lớn mà không làm giảm hiệu suất.</a:t>
            </a:r>
          </a:p>
          <a:p>
            <a:pPr marL="742950" lvl="1" indent="-285750">
              <a:lnSpc>
                <a:spcPct val="150000"/>
              </a:lnSpc>
              <a:buFont typeface="Arial" panose="020B0604020202020204" pitchFamily="34" charset="0"/>
              <a:buChar char="•"/>
            </a:pPr>
            <a:r>
              <a:rPr lang="vi-VN" sz="1400" b="1" dirty="0">
                <a:latin typeface="Montserrat" pitchFamily="2" charset="0"/>
              </a:rPr>
              <a:t>Yêu cầu về giao thức đồng thuận phức tạp: </a:t>
            </a:r>
            <a:r>
              <a:rPr lang="vi-VN" sz="1400" dirty="0">
                <a:latin typeface="Montserrat" pitchFamily="2" charset="0"/>
              </a:rPr>
              <a:t>Cơ chế BFT PoS có thể yêu cầu một số giao thức đồng thuận phức tạp hơn,  triển khai và duy trì mạng có thể trở nên khó khăn hơn so với các cơ chế đơn giản hơn như PoS.</a:t>
            </a:r>
          </a:p>
          <a:p>
            <a:pPr marL="285750" indent="-285750">
              <a:lnSpc>
                <a:spcPct val="150000"/>
              </a:lnSpc>
              <a:buFont typeface="Arial" panose="020B0604020202020204" pitchFamily="34" charset="0"/>
              <a:buChar char="•"/>
            </a:pPr>
            <a:endParaRPr lang="en-US" sz="1400" dirty="0">
              <a:latin typeface="Montserrat" pitchFamily="2" charset="0"/>
            </a:endParaRPr>
          </a:p>
          <a:p>
            <a:pPr>
              <a:lnSpc>
                <a:spcPct val="150000"/>
              </a:lnSpc>
            </a:pPr>
            <a:endParaRPr lang="en-US" sz="1400" dirty="0">
              <a:latin typeface="Montserrat" pitchFamily="2" charset="0"/>
            </a:endParaRPr>
          </a:p>
        </p:txBody>
      </p:sp>
    </p:spTree>
    <p:extLst>
      <p:ext uri="{BB962C8B-B14F-4D97-AF65-F5344CB8AC3E}">
        <p14:creationId xmlns:p14="http://schemas.microsoft.com/office/powerpoint/2010/main" val="2817574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9C5DD-6B55-DF45-4C6B-6B767B71B1F8}"/>
              </a:ext>
            </a:extLst>
          </p:cNvPr>
          <p:cNvSpPr>
            <a:spLocks noGrp="1"/>
          </p:cNvSpPr>
          <p:nvPr>
            <p:ph type="title"/>
          </p:nvPr>
        </p:nvSpPr>
        <p:spPr>
          <a:xfrm>
            <a:off x="893064" y="72518"/>
            <a:ext cx="10405174" cy="1326514"/>
          </a:xfrm>
        </p:spPr>
        <p:txBody>
          <a:bodyPr/>
          <a:lstStyle/>
          <a:p>
            <a:r>
              <a:rPr lang="vi-VN" dirty="0"/>
              <a:t>6. So sánh bitcoin và các mạng</a:t>
            </a:r>
            <a:endParaRPr lang="en-ZA" dirty="0"/>
          </a:p>
        </p:txBody>
      </p:sp>
      <p:sp>
        <p:nvSpPr>
          <p:cNvPr id="3" name="Slide Number Placeholder 2">
            <a:extLst>
              <a:ext uri="{FF2B5EF4-FFF2-40B4-BE49-F238E27FC236}">
                <a16:creationId xmlns:a16="http://schemas.microsoft.com/office/drawing/2014/main" id="{C849FABB-E5A7-5275-61DB-17B427E9CEDB}"/>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18</a:t>
            </a:fld>
            <a:endParaRPr lang="en-US" dirty="0"/>
          </a:p>
        </p:txBody>
      </p:sp>
      <p:graphicFrame>
        <p:nvGraphicFramePr>
          <p:cNvPr id="7" name="Table 6">
            <a:extLst>
              <a:ext uri="{FF2B5EF4-FFF2-40B4-BE49-F238E27FC236}">
                <a16:creationId xmlns:a16="http://schemas.microsoft.com/office/drawing/2014/main" id="{AAE899EE-E8B9-EDF0-8E14-B55A68C9E151}"/>
              </a:ext>
            </a:extLst>
          </p:cNvPr>
          <p:cNvGraphicFramePr>
            <a:graphicFrameLocks noGrp="1"/>
          </p:cNvGraphicFramePr>
          <p:nvPr>
            <p:extLst>
              <p:ext uri="{D42A27DB-BD31-4B8C-83A1-F6EECF244321}">
                <p14:modId xmlns:p14="http://schemas.microsoft.com/office/powerpoint/2010/main" val="3675884471"/>
              </p:ext>
            </p:extLst>
          </p:nvPr>
        </p:nvGraphicFramePr>
        <p:xfrm>
          <a:off x="893064" y="1624922"/>
          <a:ext cx="10405178" cy="4511040"/>
        </p:xfrm>
        <a:graphic>
          <a:graphicData uri="http://schemas.openxmlformats.org/drawingml/2006/table">
            <a:tbl>
              <a:tblPr firstRow="1" bandRow="1">
                <a:tableStyleId>{3B4B98B0-60AC-42C2-AFA5-B58CD77FA1E5}</a:tableStyleId>
              </a:tblPr>
              <a:tblGrid>
                <a:gridCol w="1486454">
                  <a:extLst>
                    <a:ext uri="{9D8B030D-6E8A-4147-A177-3AD203B41FA5}">
                      <a16:colId xmlns:a16="http://schemas.microsoft.com/office/drawing/2014/main" val="136478162"/>
                    </a:ext>
                  </a:extLst>
                </a:gridCol>
                <a:gridCol w="1486454">
                  <a:extLst>
                    <a:ext uri="{9D8B030D-6E8A-4147-A177-3AD203B41FA5}">
                      <a16:colId xmlns:a16="http://schemas.microsoft.com/office/drawing/2014/main" val="3424609330"/>
                    </a:ext>
                  </a:extLst>
                </a:gridCol>
                <a:gridCol w="1486454">
                  <a:extLst>
                    <a:ext uri="{9D8B030D-6E8A-4147-A177-3AD203B41FA5}">
                      <a16:colId xmlns:a16="http://schemas.microsoft.com/office/drawing/2014/main" val="2202048329"/>
                    </a:ext>
                  </a:extLst>
                </a:gridCol>
                <a:gridCol w="1486454">
                  <a:extLst>
                    <a:ext uri="{9D8B030D-6E8A-4147-A177-3AD203B41FA5}">
                      <a16:colId xmlns:a16="http://schemas.microsoft.com/office/drawing/2014/main" val="1045723065"/>
                    </a:ext>
                  </a:extLst>
                </a:gridCol>
                <a:gridCol w="1486454">
                  <a:extLst>
                    <a:ext uri="{9D8B030D-6E8A-4147-A177-3AD203B41FA5}">
                      <a16:colId xmlns:a16="http://schemas.microsoft.com/office/drawing/2014/main" val="3231416892"/>
                    </a:ext>
                  </a:extLst>
                </a:gridCol>
                <a:gridCol w="1486454">
                  <a:extLst>
                    <a:ext uri="{9D8B030D-6E8A-4147-A177-3AD203B41FA5}">
                      <a16:colId xmlns:a16="http://schemas.microsoft.com/office/drawing/2014/main" val="1843483780"/>
                    </a:ext>
                  </a:extLst>
                </a:gridCol>
                <a:gridCol w="1486454">
                  <a:extLst>
                    <a:ext uri="{9D8B030D-6E8A-4147-A177-3AD203B41FA5}">
                      <a16:colId xmlns:a16="http://schemas.microsoft.com/office/drawing/2014/main" val="2459912986"/>
                    </a:ext>
                  </a:extLst>
                </a:gridCol>
              </a:tblGrid>
              <a:tr h="370840">
                <a:tc>
                  <a:txBody>
                    <a:bodyPr/>
                    <a:lstStyle/>
                    <a:p>
                      <a:pPr lvl="0" algn="ctr"/>
                      <a:r>
                        <a:rPr lang="en-US" sz="1400" b="1" dirty="0" err="1">
                          <a:latin typeface="Montserrat" pitchFamily="2" charset="0"/>
                        </a:rPr>
                        <a:t>Tiêu</a:t>
                      </a:r>
                      <a:r>
                        <a:rPr lang="en-US" sz="1400" b="1" dirty="0">
                          <a:latin typeface="Montserrat" pitchFamily="2" charset="0"/>
                        </a:rPr>
                        <a:t> </a:t>
                      </a:r>
                      <a:r>
                        <a:rPr lang="en-US" sz="1400" b="1" dirty="0" err="1">
                          <a:latin typeface="Montserrat" pitchFamily="2" charset="0"/>
                        </a:rPr>
                        <a:t>chí</a:t>
                      </a:r>
                      <a:endParaRPr lang="en-US" sz="1400" b="1" dirty="0">
                        <a:latin typeface="Montserra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en-US" sz="1400" b="1" dirty="0">
                          <a:latin typeface="Montserrat" pitchFamily="2" charset="0"/>
                        </a:rPr>
                        <a:t>Bitcoin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en-US" sz="1400" b="1" dirty="0">
                          <a:latin typeface="Montserrat" pitchFamily="2" charset="0"/>
                        </a:rPr>
                        <a:t>Ethereum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en-US" sz="1400" b="1" dirty="0">
                          <a:latin typeface="Montserrat" pitchFamily="2" charset="0"/>
                        </a:rPr>
                        <a:t>Binance Smart Chain (BSC)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en-US" sz="1400" b="1" dirty="0" err="1">
                          <a:latin typeface="Montserrat" pitchFamily="2" charset="0"/>
                        </a:rPr>
                        <a:t>Arbitrum</a:t>
                      </a:r>
                      <a:endParaRPr lang="en-US" sz="1400" b="1" dirty="0">
                        <a:latin typeface="Montserra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en-US" sz="1400" b="1" dirty="0">
                          <a:latin typeface="Montserrat" pitchFamily="2" charset="0"/>
                        </a:rPr>
                        <a:t>Oasis Sapphire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en-US" sz="1400" b="1" dirty="0" err="1">
                          <a:latin typeface="Montserrat" pitchFamily="2" charset="0"/>
                        </a:rPr>
                        <a:t>Oraichain</a:t>
                      </a:r>
                      <a:endParaRPr lang="en-US" sz="1400" b="1" dirty="0">
                        <a:latin typeface="Montserra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4977584"/>
                  </a:ext>
                </a:extLst>
              </a:tr>
              <a:tr h="370840">
                <a:tc>
                  <a:txBody>
                    <a:bodyPr/>
                    <a:lstStyle/>
                    <a:p>
                      <a:pPr lvl="0" algn="ctr"/>
                      <a:r>
                        <a:rPr lang="vi-VN" sz="1400" b="0" dirty="0">
                          <a:latin typeface="Montserrat" pitchFamily="2" charset="0"/>
                        </a:rPr>
                        <a:t>Cơ chế </a:t>
                      </a:r>
                      <a:endParaRPr lang="en-US" sz="1400" b="0" dirty="0">
                        <a:latin typeface="Montserra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vi-VN" sz="1400" b="0" dirty="0">
                          <a:latin typeface="Montserrat" pitchFamily="2" charset="0"/>
                        </a:rPr>
                        <a:t>PoW</a:t>
                      </a:r>
                      <a:endParaRPr lang="en-US" sz="1400" b="0" dirty="0">
                        <a:latin typeface="Montserra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en-US" sz="1400" dirty="0" err="1">
                          <a:latin typeface="Montserrat" pitchFamily="2" charset="0"/>
                        </a:rPr>
                        <a:t>PoS</a:t>
                      </a:r>
                      <a:r>
                        <a:rPr lang="en-US" sz="1400" dirty="0">
                          <a:latin typeface="Montserrat" pitchFamily="2" charset="0"/>
                        </a:rPr>
                        <a:t> (Sau </a:t>
                      </a:r>
                      <a:r>
                        <a:rPr lang="en-US" sz="1400" dirty="0" err="1">
                          <a:latin typeface="Montserrat" pitchFamily="2" charset="0"/>
                        </a:rPr>
                        <a:t>khi</a:t>
                      </a:r>
                      <a:r>
                        <a:rPr lang="en-US" sz="1400" dirty="0">
                          <a:latin typeface="Montserrat" pitchFamily="2" charset="0"/>
                        </a:rPr>
                        <a:t> Ethereum 2.0 </a:t>
                      </a:r>
                      <a:r>
                        <a:rPr lang="en-US" sz="1400" dirty="0" err="1">
                          <a:latin typeface="Montserrat" pitchFamily="2" charset="0"/>
                        </a:rPr>
                        <a:t>nâng</a:t>
                      </a:r>
                      <a:r>
                        <a:rPr lang="en-US" sz="1400" dirty="0">
                          <a:latin typeface="Montserrat" pitchFamily="2" charset="0"/>
                        </a:rPr>
                        <a:t> </a:t>
                      </a:r>
                      <a:r>
                        <a:rPr lang="en-US" sz="1400" dirty="0" err="1">
                          <a:latin typeface="Montserrat" pitchFamily="2" charset="0"/>
                        </a:rPr>
                        <a:t>cấp</a:t>
                      </a:r>
                      <a:r>
                        <a:rPr lang="en-US" sz="1400" dirty="0">
                          <a:latin typeface="Montserrat" pitchFamily="2" charset="0"/>
                        </a:rPr>
                        <a:t>)</a:t>
                      </a:r>
                      <a:endParaRPr lang="en-US" sz="1400" b="0" dirty="0">
                        <a:latin typeface="Montserra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vi-VN" sz="1400" b="0" dirty="0">
                          <a:latin typeface="Montserrat" pitchFamily="2" charset="0"/>
                        </a:rPr>
                        <a:t>PoSA</a:t>
                      </a:r>
                      <a:endParaRPr lang="en-US" sz="1400" b="0" dirty="0">
                        <a:latin typeface="Montserra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en-US" sz="1400" b="0" dirty="0">
                          <a:latin typeface="Montserrat" pitchFamily="2" charset="0"/>
                        </a:rPr>
                        <a:t>Optimistic Rollup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en-US" sz="1400" b="0" dirty="0" err="1">
                          <a:latin typeface="Montserrat" pitchFamily="2" charset="0"/>
                        </a:rPr>
                        <a:t>PoS</a:t>
                      </a:r>
                      <a:r>
                        <a:rPr lang="en-US" sz="1400" b="0" dirty="0">
                          <a:latin typeface="Montserrat" pitchFamily="2" charset="0"/>
                        </a:rPr>
                        <a:t> </a:t>
                      </a:r>
                      <a:r>
                        <a:rPr lang="en-US" sz="1400" b="0" dirty="0" err="1">
                          <a:latin typeface="Montserrat" pitchFamily="2" charset="0"/>
                        </a:rPr>
                        <a:t>kết</a:t>
                      </a:r>
                      <a:r>
                        <a:rPr lang="en-US" sz="1400" b="0" dirty="0">
                          <a:latin typeface="Montserrat" pitchFamily="2" charset="0"/>
                        </a:rPr>
                        <a:t> </a:t>
                      </a:r>
                      <a:r>
                        <a:rPr lang="en-US" sz="1400" b="0" dirty="0" err="1">
                          <a:latin typeface="Montserrat" pitchFamily="2" charset="0"/>
                        </a:rPr>
                        <a:t>hợp</a:t>
                      </a:r>
                      <a:r>
                        <a:rPr lang="vi-VN" sz="1400" b="0" dirty="0">
                          <a:latin typeface="Montserrat" pitchFamily="2" charset="0"/>
                        </a:rPr>
                        <a:t> </a:t>
                      </a:r>
                      <a:r>
                        <a:rPr lang="en-US" sz="1400" b="0" dirty="0">
                          <a:latin typeface="Montserrat" pitchFamily="2" charset="0"/>
                        </a:rPr>
                        <a:t>BFT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vi-VN" sz="1400" b="0" dirty="0">
                          <a:latin typeface="Montserrat" pitchFamily="2" charset="0"/>
                        </a:rPr>
                        <a:t>PoS/DPoS kết hợp AI và BFT</a:t>
                      </a:r>
                      <a:endParaRPr lang="en-US" sz="1400" b="0" dirty="0">
                        <a:latin typeface="Montserra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8747251"/>
                  </a:ext>
                </a:extLst>
              </a:tr>
              <a:tr h="370840">
                <a:tc>
                  <a:txBody>
                    <a:bodyPr/>
                    <a:lstStyle/>
                    <a:p>
                      <a:pPr lvl="0" algn="ctr"/>
                      <a:r>
                        <a:rPr lang="en-US" sz="1400" b="0" dirty="0" err="1">
                          <a:latin typeface="Montserrat" pitchFamily="2" charset="0"/>
                        </a:rPr>
                        <a:t>Mục</a:t>
                      </a:r>
                      <a:r>
                        <a:rPr lang="en-US" sz="1400" b="0" dirty="0">
                          <a:latin typeface="Montserrat" pitchFamily="2" charset="0"/>
                        </a:rPr>
                        <a:t> </a:t>
                      </a:r>
                      <a:r>
                        <a:rPr lang="vi-VN" sz="1400" b="0" dirty="0">
                          <a:latin typeface="Montserrat" pitchFamily="2" charset="0"/>
                        </a:rPr>
                        <a:t>đích</a:t>
                      </a:r>
                      <a:endParaRPr lang="en-US" sz="1400" b="0" dirty="0">
                        <a:latin typeface="Montserra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vi-VN" sz="1400" b="0" dirty="0">
                          <a:latin typeface="Montserrat" pitchFamily="2" charset="0"/>
                        </a:rPr>
                        <a:t>Tiền tệ kỹ thuật số, lưu trữ giá trị</a:t>
                      </a:r>
                      <a:endParaRPr lang="en-US" sz="1400" b="0" dirty="0">
                        <a:latin typeface="Montserra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en-US" sz="1400" dirty="0" err="1">
                          <a:latin typeface="Montserrat" pitchFamily="2" charset="0"/>
                        </a:rPr>
                        <a:t>Hợp</a:t>
                      </a:r>
                      <a:r>
                        <a:rPr lang="en-US" sz="1400" dirty="0">
                          <a:latin typeface="Montserrat" pitchFamily="2" charset="0"/>
                        </a:rPr>
                        <a:t> </a:t>
                      </a:r>
                      <a:r>
                        <a:rPr lang="en-US" sz="1400" dirty="0" err="1">
                          <a:latin typeface="Montserrat" pitchFamily="2" charset="0"/>
                        </a:rPr>
                        <a:t>đồng</a:t>
                      </a:r>
                      <a:r>
                        <a:rPr lang="en-US" sz="1400" dirty="0">
                          <a:latin typeface="Montserrat" pitchFamily="2" charset="0"/>
                        </a:rPr>
                        <a:t> </a:t>
                      </a:r>
                      <a:r>
                        <a:rPr lang="en-US" sz="1400" dirty="0" err="1">
                          <a:latin typeface="Montserrat" pitchFamily="2" charset="0"/>
                        </a:rPr>
                        <a:t>thông</a:t>
                      </a:r>
                      <a:r>
                        <a:rPr lang="en-US" sz="1400" dirty="0">
                          <a:latin typeface="Montserrat" pitchFamily="2" charset="0"/>
                        </a:rPr>
                        <a:t> </a:t>
                      </a:r>
                      <a:r>
                        <a:rPr lang="en-US" sz="1400" dirty="0" err="1">
                          <a:latin typeface="Montserrat" pitchFamily="2" charset="0"/>
                        </a:rPr>
                        <a:t>minh</a:t>
                      </a:r>
                      <a:r>
                        <a:rPr lang="en-US" sz="1400" dirty="0">
                          <a:latin typeface="Montserrat" pitchFamily="2" charset="0"/>
                        </a:rPr>
                        <a:t>, </a:t>
                      </a:r>
                      <a:r>
                        <a:rPr lang="en-US" sz="1400" dirty="0" err="1">
                          <a:latin typeface="Montserrat" pitchFamily="2" charset="0"/>
                        </a:rPr>
                        <a:t>DApps</a:t>
                      </a:r>
                      <a:r>
                        <a:rPr lang="en-US" sz="1400" dirty="0">
                          <a:latin typeface="Montserrat" pitchFamily="2" charset="0"/>
                        </a:rPr>
                        <a:t>, DeFi</a:t>
                      </a:r>
                      <a:endParaRPr lang="en-US" sz="1400" b="0" dirty="0">
                        <a:latin typeface="Montserra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en-US" sz="1400" dirty="0" err="1">
                          <a:latin typeface="Montserrat" pitchFamily="2" charset="0"/>
                        </a:rPr>
                        <a:t>Hợp</a:t>
                      </a:r>
                      <a:r>
                        <a:rPr lang="en-US" sz="1400" dirty="0">
                          <a:latin typeface="Montserrat" pitchFamily="2" charset="0"/>
                        </a:rPr>
                        <a:t> </a:t>
                      </a:r>
                      <a:r>
                        <a:rPr lang="en-US" sz="1400" dirty="0" err="1">
                          <a:latin typeface="Montserrat" pitchFamily="2" charset="0"/>
                        </a:rPr>
                        <a:t>đồng</a:t>
                      </a:r>
                      <a:r>
                        <a:rPr lang="en-US" sz="1400" dirty="0">
                          <a:latin typeface="Montserrat" pitchFamily="2" charset="0"/>
                        </a:rPr>
                        <a:t> </a:t>
                      </a:r>
                      <a:r>
                        <a:rPr lang="en-US" sz="1400" dirty="0" err="1">
                          <a:latin typeface="Montserrat" pitchFamily="2" charset="0"/>
                        </a:rPr>
                        <a:t>thông</a:t>
                      </a:r>
                      <a:r>
                        <a:rPr lang="en-US" sz="1400" dirty="0">
                          <a:latin typeface="Montserrat" pitchFamily="2" charset="0"/>
                        </a:rPr>
                        <a:t> </a:t>
                      </a:r>
                      <a:r>
                        <a:rPr lang="en-US" sz="1400" dirty="0" err="1">
                          <a:latin typeface="Montserrat" pitchFamily="2" charset="0"/>
                        </a:rPr>
                        <a:t>minh</a:t>
                      </a:r>
                      <a:r>
                        <a:rPr lang="en-US" sz="1400" dirty="0">
                          <a:latin typeface="Montserrat" pitchFamily="2" charset="0"/>
                        </a:rPr>
                        <a:t>, </a:t>
                      </a:r>
                      <a:r>
                        <a:rPr lang="en-US" sz="1400" dirty="0" err="1">
                          <a:latin typeface="Montserrat" pitchFamily="2" charset="0"/>
                        </a:rPr>
                        <a:t>DApps</a:t>
                      </a:r>
                      <a:r>
                        <a:rPr lang="en-US" sz="1400" dirty="0">
                          <a:latin typeface="Montserrat" pitchFamily="2" charset="0"/>
                        </a:rPr>
                        <a:t>, DeFi</a:t>
                      </a:r>
                      <a:endParaRPr lang="en-US" sz="1400" b="0" dirty="0">
                        <a:latin typeface="Montserra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en-US" sz="1400" dirty="0" err="1">
                          <a:latin typeface="Montserrat" pitchFamily="2" charset="0"/>
                        </a:rPr>
                        <a:t>Giải</a:t>
                      </a:r>
                      <a:r>
                        <a:rPr lang="en-US" sz="1400" dirty="0">
                          <a:latin typeface="Montserrat" pitchFamily="2" charset="0"/>
                        </a:rPr>
                        <a:t> </a:t>
                      </a:r>
                      <a:r>
                        <a:rPr lang="en-US" sz="1400" dirty="0" err="1">
                          <a:latin typeface="Montserrat" pitchFamily="2" charset="0"/>
                        </a:rPr>
                        <a:t>pháp</a:t>
                      </a:r>
                      <a:r>
                        <a:rPr lang="en-US" sz="1400" dirty="0">
                          <a:latin typeface="Montserrat" pitchFamily="2" charset="0"/>
                        </a:rPr>
                        <a:t> </a:t>
                      </a:r>
                      <a:r>
                        <a:rPr lang="en-US" sz="1400" dirty="0" err="1">
                          <a:latin typeface="Montserrat" pitchFamily="2" charset="0"/>
                        </a:rPr>
                        <a:t>mở</a:t>
                      </a:r>
                      <a:r>
                        <a:rPr lang="en-US" sz="1400" dirty="0">
                          <a:latin typeface="Montserrat" pitchFamily="2" charset="0"/>
                        </a:rPr>
                        <a:t> </a:t>
                      </a:r>
                      <a:r>
                        <a:rPr lang="en-US" sz="1400" dirty="0" err="1">
                          <a:latin typeface="Montserrat" pitchFamily="2" charset="0"/>
                        </a:rPr>
                        <a:t>rộng</a:t>
                      </a:r>
                      <a:r>
                        <a:rPr lang="en-US" sz="1400" dirty="0">
                          <a:latin typeface="Montserrat" pitchFamily="2" charset="0"/>
                        </a:rPr>
                        <a:t> </a:t>
                      </a:r>
                      <a:r>
                        <a:rPr lang="en-US" sz="1400" dirty="0" err="1">
                          <a:latin typeface="Montserrat" pitchFamily="2" charset="0"/>
                        </a:rPr>
                        <a:t>cho</a:t>
                      </a:r>
                      <a:r>
                        <a:rPr lang="en-US" sz="1400" dirty="0">
                          <a:latin typeface="Montserrat" pitchFamily="2" charset="0"/>
                        </a:rPr>
                        <a:t> Ethereum</a:t>
                      </a:r>
                      <a:endParaRPr lang="en-US" sz="1400" b="0" dirty="0">
                        <a:latin typeface="Montserra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vi-VN" sz="1400" dirty="0">
                          <a:latin typeface="Montserrat" pitchFamily="2" charset="0"/>
                        </a:rPr>
                        <a:t>Quyền riêng tư và bảo mật hợp đồng thông minh</a:t>
                      </a:r>
                      <a:endParaRPr lang="en-US" sz="1400" b="0" dirty="0">
                        <a:latin typeface="Montserra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en-US" sz="1400" dirty="0" err="1">
                          <a:latin typeface="Montserrat" pitchFamily="2" charset="0"/>
                        </a:rPr>
                        <a:t>Tích</a:t>
                      </a:r>
                      <a:r>
                        <a:rPr lang="en-US" sz="1400" dirty="0">
                          <a:latin typeface="Montserrat" pitchFamily="2" charset="0"/>
                        </a:rPr>
                        <a:t> </a:t>
                      </a:r>
                      <a:r>
                        <a:rPr lang="en-US" sz="1400" dirty="0" err="1">
                          <a:latin typeface="Montserrat" pitchFamily="2" charset="0"/>
                        </a:rPr>
                        <a:t>hợp</a:t>
                      </a:r>
                      <a:r>
                        <a:rPr lang="en-US" sz="1400" dirty="0">
                          <a:latin typeface="Montserrat" pitchFamily="2" charset="0"/>
                        </a:rPr>
                        <a:t> AI </a:t>
                      </a:r>
                      <a:r>
                        <a:rPr lang="en-US" sz="1400" dirty="0" err="1">
                          <a:latin typeface="Montserrat" pitchFamily="2" charset="0"/>
                        </a:rPr>
                        <a:t>và</a:t>
                      </a:r>
                      <a:r>
                        <a:rPr lang="en-US" sz="1400" dirty="0">
                          <a:latin typeface="Montserrat" pitchFamily="2" charset="0"/>
                        </a:rPr>
                        <a:t> </a:t>
                      </a:r>
                      <a:r>
                        <a:rPr lang="en-US" sz="1400" dirty="0" err="1">
                          <a:latin typeface="Montserrat" pitchFamily="2" charset="0"/>
                        </a:rPr>
                        <a:t>dữ</a:t>
                      </a:r>
                      <a:r>
                        <a:rPr lang="en-US" sz="1400" dirty="0">
                          <a:latin typeface="Montserrat" pitchFamily="2" charset="0"/>
                        </a:rPr>
                        <a:t> </a:t>
                      </a:r>
                      <a:r>
                        <a:rPr lang="en-US" sz="1400" dirty="0" err="1">
                          <a:latin typeface="Montserrat" pitchFamily="2" charset="0"/>
                        </a:rPr>
                        <a:t>liệu</a:t>
                      </a:r>
                      <a:r>
                        <a:rPr lang="en-US" sz="1400" dirty="0">
                          <a:latin typeface="Montserrat" pitchFamily="2" charset="0"/>
                        </a:rPr>
                        <a:t> </a:t>
                      </a:r>
                      <a:r>
                        <a:rPr lang="en-US" sz="1400" dirty="0" err="1">
                          <a:latin typeface="Montserrat" pitchFamily="2" charset="0"/>
                        </a:rPr>
                        <a:t>ngoài</a:t>
                      </a:r>
                      <a:r>
                        <a:rPr lang="en-US" sz="1400" dirty="0">
                          <a:latin typeface="Montserrat" pitchFamily="2" charset="0"/>
                        </a:rPr>
                        <a:t> blockchain</a:t>
                      </a:r>
                      <a:endParaRPr lang="en-US" sz="1400" b="0" dirty="0">
                        <a:latin typeface="Montserra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4710978"/>
                  </a:ext>
                </a:extLst>
              </a:tr>
              <a:tr h="370840">
                <a:tc>
                  <a:txBody>
                    <a:bodyPr/>
                    <a:lstStyle/>
                    <a:p>
                      <a:pPr lvl="0" algn="ctr"/>
                      <a:r>
                        <a:rPr lang="en-US" sz="1400" b="0" dirty="0" err="1">
                          <a:latin typeface="Montserrat" pitchFamily="2" charset="0"/>
                        </a:rPr>
                        <a:t>Khả</a:t>
                      </a:r>
                      <a:r>
                        <a:rPr lang="en-US" sz="1400" b="0" dirty="0">
                          <a:latin typeface="Montserrat" pitchFamily="2" charset="0"/>
                        </a:rPr>
                        <a:t> </a:t>
                      </a:r>
                      <a:r>
                        <a:rPr lang="en-US" sz="1400" b="0" dirty="0" err="1">
                          <a:latin typeface="Montserrat" pitchFamily="2" charset="0"/>
                        </a:rPr>
                        <a:t>năng</a:t>
                      </a:r>
                      <a:r>
                        <a:rPr lang="en-US" sz="1400" b="0" dirty="0">
                          <a:latin typeface="Montserrat" pitchFamily="2" charset="0"/>
                        </a:rPr>
                        <a:t> </a:t>
                      </a:r>
                      <a:r>
                        <a:rPr lang="en-US" sz="1400" b="0" dirty="0" err="1">
                          <a:latin typeface="Montserrat" pitchFamily="2" charset="0"/>
                        </a:rPr>
                        <a:t>mở</a:t>
                      </a:r>
                      <a:r>
                        <a:rPr lang="en-US" sz="1400" b="0" dirty="0">
                          <a:latin typeface="Montserrat" pitchFamily="2" charset="0"/>
                        </a:rPr>
                        <a:t> </a:t>
                      </a:r>
                      <a:r>
                        <a:rPr lang="en-US" sz="1400" b="0" dirty="0" err="1">
                          <a:latin typeface="Montserrat" pitchFamily="2" charset="0"/>
                        </a:rPr>
                        <a:t>rộng</a:t>
                      </a:r>
                      <a:endParaRPr lang="en-US" sz="1400" b="0" dirty="0">
                        <a:latin typeface="Montserra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en-US" sz="1400" b="0">
                          <a:latin typeface="Montserrat" pitchFamily="2" charset="0"/>
                        </a:rPr>
                        <a:t>Thấp, phụ thuộc vào layer-2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vi-VN" sz="1400" b="0" dirty="0">
                          <a:latin typeface="Montserrat" pitchFamily="2" charset="0"/>
                        </a:rPr>
                        <a:t>Cao hơn với sharding và PoS</a:t>
                      </a:r>
                      <a:endParaRPr lang="en-US" sz="1400" b="0" dirty="0">
                        <a:latin typeface="Montserra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en-US" sz="1400" b="0" dirty="0" err="1">
                          <a:latin typeface="Montserrat" pitchFamily="2" charset="0"/>
                        </a:rPr>
                        <a:t>Tốt</a:t>
                      </a:r>
                      <a:r>
                        <a:rPr lang="en-US" sz="1400" b="0" dirty="0">
                          <a:latin typeface="Montserrat" pitchFamily="2" charset="0"/>
                        </a:rPr>
                        <a:t>, </a:t>
                      </a:r>
                      <a:r>
                        <a:rPr lang="en-US" sz="1400" b="0" dirty="0" err="1">
                          <a:latin typeface="Montserrat" pitchFamily="2" charset="0"/>
                        </a:rPr>
                        <a:t>có</a:t>
                      </a:r>
                      <a:r>
                        <a:rPr lang="en-US" sz="1400" b="0" dirty="0">
                          <a:latin typeface="Montserrat" pitchFamily="2" charset="0"/>
                        </a:rPr>
                        <a:t> </a:t>
                      </a:r>
                      <a:r>
                        <a:rPr lang="en-US" sz="1400" b="0" dirty="0" err="1">
                          <a:latin typeface="Montserrat" pitchFamily="2" charset="0"/>
                        </a:rPr>
                        <a:t>thể</a:t>
                      </a:r>
                      <a:r>
                        <a:rPr lang="en-US" sz="1400" b="0" dirty="0">
                          <a:latin typeface="Montserrat" pitchFamily="2" charset="0"/>
                        </a:rPr>
                        <a:t> </a:t>
                      </a:r>
                      <a:r>
                        <a:rPr lang="en-US" sz="1400" b="0" dirty="0" err="1">
                          <a:latin typeface="Montserrat" pitchFamily="2" charset="0"/>
                        </a:rPr>
                        <a:t>xử</a:t>
                      </a:r>
                      <a:r>
                        <a:rPr lang="en-US" sz="1400" b="0" dirty="0">
                          <a:latin typeface="Montserrat" pitchFamily="2" charset="0"/>
                        </a:rPr>
                        <a:t> </a:t>
                      </a:r>
                      <a:r>
                        <a:rPr lang="en-US" sz="1400" b="0" dirty="0" err="1">
                          <a:latin typeface="Montserrat" pitchFamily="2" charset="0"/>
                        </a:rPr>
                        <a:t>lý</a:t>
                      </a:r>
                      <a:r>
                        <a:rPr lang="en-US" sz="1400" b="0" dirty="0">
                          <a:latin typeface="Montserrat" pitchFamily="2" charset="0"/>
                        </a:rPr>
                        <a:t> </a:t>
                      </a:r>
                      <a:r>
                        <a:rPr lang="en-US" sz="1400" b="0" dirty="0" err="1">
                          <a:latin typeface="Montserrat" pitchFamily="2" charset="0"/>
                        </a:rPr>
                        <a:t>nhiều</a:t>
                      </a:r>
                      <a:r>
                        <a:rPr lang="en-US" sz="1400" b="0" dirty="0">
                          <a:latin typeface="Montserrat" pitchFamily="2" charset="0"/>
                        </a:rPr>
                        <a:t> </a:t>
                      </a:r>
                      <a:r>
                        <a:rPr lang="en-US" sz="1400" b="0" dirty="0" err="1">
                          <a:latin typeface="Montserrat" pitchFamily="2" charset="0"/>
                        </a:rPr>
                        <a:t>giao</a:t>
                      </a:r>
                      <a:r>
                        <a:rPr lang="en-US" sz="1400" b="0" dirty="0">
                          <a:latin typeface="Montserrat" pitchFamily="2" charset="0"/>
                        </a:rPr>
                        <a:t> </a:t>
                      </a:r>
                      <a:r>
                        <a:rPr lang="en-US" sz="1400" b="0" dirty="0" err="1">
                          <a:latin typeface="Montserrat" pitchFamily="2" charset="0"/>
                        </a:rPr>
                        <a:t>dịch</a:t>
                      </a:r>
                      <a:endParaRPr lang="en-US" sz="1400" b="0" dirty="0">
                        <a:latin typeface="Montserra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en-US" sz="1400" b="0" dirty="0" err="1">
                          <a:latin typeface="Montserrat" pitchFamily="2" charset="0"/>
                        </a:rPr>
                        <a:t>Tăng</a:t>
                      </a:r>
                      <a:r>
                        <a:rPr lang="en-US" sz="1400" b="0" dirty="0">
                          <a:latin typeface="Montserrat" pitchFamily="2" charset="0"/>
                        </a:rPr>
                        <a:t> </a:t>
                      </a:r>
                      <a:r>
                        <a:rPr lang="en-US" sz="1400" b="0" dirty="0" err="1">
                          <a:latin typeface="Montserrat" pitchFamily="2" charset="0"/>
                        </a:rPr>
                        <a:t>khả</a:t>
                      </a:r>
                      <a:r>
                        <a:rPr lang="en-US" sz="1400" b="0" dirty="0">
                          <a:latin typeface="Montserrat" pitchFamily="2" charset="0"/>
                        </a:rPr>
                        <a:t> </a:t>
                      </a:r>
                      <a:r>
                        <a:rPr lang="en-US" sz="1400" b="0" dirty="0" err="1">
                          <a:latin typeface="Montserrat" pitchFamily="2" charset="0"/>
                        </a:rPr>
                        <a:t>năng</a:t>
                      </a:r>
                      <a:r>
                        <a:rPr lang="en-US" sz="1400" b="0" dirty="0">
                          <a:latin typeface="Montserrat" pitchFamily="2" charset="0"/>
                        </a:rPr>
                        <a:t> </a:t>
                      </a:r>
                      <a:r>
                        <a:rPr lang="en-US" sz="1400" b="0" dirty="0" err="1">
                          <a:latin typeface="Montserrat" pitchFamily="2" charset="0"/>
                        </a:rPr>
                        <a:t>mở</a:t>
                      </a:r>
                      <a:r>
                        <a:rPr lang="en-US" sz="1400" b="0" dirty="0">
                          <a:latin typeface="Montserrat" pitchFamily="2" charset="0"/>
                        </a:rPr>
                        <a:t> </a:t>
                      </a:r>
                      <a:r>
                        <a:rPr lang="en-US" sz="1400" b="0" dirty="0" err="1">
                          <a:latin typeface="Montserrat" pitchFamily="2" charset="0"/>
                        </a:rPr>
                        <a:t>rộng</a:t>
                      </a:r>
                      <a:r>
                        <a:rPr lang="en-US" sz="1400" b="0" dirty="0">
                          <a:latin typeface="Montserrat" pitchFamily="2" charset="0"/>
                        </a:rPr>
                        <a:t> </a:t>
                      </a:r>
                      <a:r>
                        <a:rPr lang="en-US" sz="1400" b="0" dirty="0" err="1">
                          <a:latin typeface="Montserrat" pitchFamily="2" charset="0"/>
                        </a:rPr>
                        <a:t>cho</a:t>
                      </a:r>
                      <a:r>
                        <a:rPr lang="en-US" sz="1400" b="0" dirty="0">
                          <a:latin typeface="Montserrat" pitchFamily="2" charset="0"/>
                        </a:rPr>
                        <a:t> Ethereum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vi-VN" sz="1400" b="0" dirty="0">
                          <a:latin typeface="Montserrat" pitchFamily="2" charset="0"/>
                        </a:rPr>
                        <a:t>Khả năng mở rộng cao với ưu tiên bảo mật</a:t>
                      </a:r>
                      <a:endParaRPr lang="en-US" sz="1400" b="0" dirty="0">
                        <a:latin typeface="Montserra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vi-VN" sz="1400" b="0" dirty="0">
                          <a:latin typeface="Montserrat" pitchFamily="2" charset="0"/>
                        </a:rPr>
                        <a:t>Tối ưu cho dữ liệu AI và IoT</a:t>
                      </a:r>
                      <a:endParaRPr lang="en-US" sz="1400" b="0" dirty="0">
                        <a:latin typeface="Montserra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749598"/>
                  </a:ext>
                </a:extLst>
              </a:tr>
              <a:tr h="370840">
                <a:tc>
                  <a:txBody>
                    <a:bodyPr/>
                    <a:lstStyle/>
                    <a:p>
                      <a:pPr lvl="0" algn="ctr"/>
                      <a:r>
                        <a:rPr lang="vi-VN" sz="1400" b="0" dirty="0">
                          <a:latin typeface="Montserrat" pitchFamily="2" charset="0"/>
                        </a:rPr>
                        <a:t>Khả năng tương tác</a:t>
                      </a:r>
                      <a:endParaRPr lang="en-US" sz="1400" b="0" dirty="0">
                        <a:latin typeface="Montserra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en-US" sz="1400" b="0" dirty="0" err="1">
                          <a:latin typeface="Montserrat" pitchFamily="2" charset="0"/>
                        </a:rPr>
                        <a:t>Hạn</a:t>
                      </a:r>
                      <a:r>
                        <a:rPr lang="en-US" sz="1400" b="0" dirty="0">
                          <a:latin typeface="Montserrat" pitchFamily="2" charset="0"/>
                        </a:rPr>
                        <a:t> </a:t>
                      </a:r>
                      <a:r>
                        <a:rPr lang="en-US" sz="1400" b="0" dirty="0" err="1">
                          <a:latin typeface="Montserrat" pitchFamily="2" charset="0"/>
                        </a:rPr>
                        <a:t>chế</a:t>
                      </a:r>
                      <a:endParaRPr lang="en-US" sz="1400" b="0" dirty="0">
                        <a:latin typeface="Montserra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vi-VN" sz="1400" b="0" dirty="0">
                          <a:latin typeface="Montserrat" pitchFamily="2" charset="0"/>
                        </a:rPr>
                        <a:t>Tăng cường nhờ layer-2 và các cầu nối</a:t>
                      </a:r>
                      <a:endParaRPr lang="en-US" sz="1400" b="0" dirty="0">
                        <a:latin typeface="Montserra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vi-VN" sz="1400" b="0" dirty="0">
                          <a:latin typeface="Montserrat" pitchFamily="2" charset="0"/>
                        </a:rPr>
                        <a:t>Tốt, tương thích với Ethereum</a:t>
                      </a:r>
                      <a:endParaRPr lang="en-US" sz="1400" b="0" dirty="0">
                        <a:latin typeface="Montserra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en-US" sz="1400" b="0" dirty="0">
                          <a:latin typeface="Montserrat" pitchFamily="2" charset="0"/>
                        </a:rPr>
                        <a:t>Cao </a:t>
                      </a:r>
                      <a:r>
                        <a:rPr lang="en-US" sz="1400" b="0" dirty="0" err="1">
                          <a:latin typeface="Montserrat" pitchFamily="2" charset="0"/>
                        </a:rPr>
                        <a:t>với</a:t>
                      </a:r>
                      <a:r>
                        <a:rPr lang="en-US" sz="1400" b="0" dirty="0">
                          <a:latin typeface="Montserrat" pitchFamily="2" charset="0"/>
                        </a:rPr>
                        <a:t> Ethereum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vi-VN" sz="1400" b="0" dirty="0">
                          <a:latin typeface="Montserrat" pitchFamily="2" charset="0"/>
                        </a:rPr>
                        <a:t>Hỗ trợ các giao thức bảo mật riêng tư</a:t>
                      </a:r>
                      <a:endParaRPr lang="en-US" sz="1400" b="0" dirty="0">
                        <a:latin typeface="Montserra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en-US" sz="1400" b="0" dirty="0" err="1">
                          <a:latin typeface="Montserrat" pitchFamily="2" charset="0"/>
                        </a:rPr>
                        <a:t>Hỗ</a:t>
                      </a:r>
                      <a:r>
                        <a:rPr lang="en-US" sz="1400" b="0" dirty="0">
                          <a:latin typeface="Montserrat" pitchFamily="2" charset="0"/>
                        </a:rPr>
                        <a:t> </a:t>
                      </a:r>
                      <a:r>
                        <a:rPr lang="en-US" sz="1400" b="0" dirty="0" err="1">
                          <a:latin typeface="Montserrat" pitchFamily="2" charset="0"/>
                        </a:rPr>
                        <a:t>trợ</a:t>
                      </a:r>
                      <a:r>
                        <a:rPr lang="en-US" sz="1400" b="0" dirty="0">
                          <a:latin typeface="Montserrat" pitchFamily="2" charset="0"/>
                        </a:rPr>
                        <a:t> </a:t>
                      </a:r>
                      <a:r>
                        <a:rPr lang="en-US" sz="1400" b="0" dirty="0" err="1">
                          <a:latin typeface="Montserrat" pitchFamily="2" charset="0"/>
                        </a:rPr>
                        <a:t>giao</a:t>
                      </a:r>
                      <a:r>
                        <a:rPr lang="en-US" sz="1400" b="0" dirty="0">
                          <a:latin typeface="Montserrat" pitchFamily="2" charset="0"/>
                        </a:rPr>
                        <a:t> </a:t>
                      </a:r>
                      <a:r>
                        <a:rPr lang="en-US" sz="1400" b="0" dirty="0" err="1">
                          <a:latin typeface="Montserrat" pitchFamily="2" charset="0"/>
                        </a:rPr>
                        <a:t>tiếp</a:t>
                      </a:r>
                      <a:r>
                        <a:rPr lang="en-US" sz="1400" b="0" dirty="0">
                          <a:latin typeface="Montserrat" pitchFamily="2" charset="0"/>
                        </a:rPr>
                        <a:t> </a:t>
                      </a:r>
                      <a:r>
                        <a:rPr lang="en-US" sz="1400" b="0" dirty="0" err="1">
                          <a:latin typeface="Montserrat" pitchFamily="2" charset="0"/>
                        </a:rPr>
                        <a:t>với</a:t>
                      </a:r>
                      <a:r>
                        <a:rPr lang="en-US" sz="1400" b="0" dirty="0">
                          <a:latin typeface="Montserrat" pitchFamily="2" charset="0"/>
                        </a:rPr>
                        <a:t> </a:t>
                      </a:r>
                      <a:r>
                        <a:rPr lang="en-US" sz="1400" b="0" dirty="0" err="1">
                          <a:latin typeface="Montserrat" pitchFamily="2" charset="0"/>
                        </a:rPr>
                        <a:t>các</a:t>
                      </a:r>
                      <a:r>
                        <a:rPr lang="en-US" sz="1400" b="0" dirty="0">
                          <a:latin typeface="Montserrat" pitchFamily="2" charset="0"/>
                        </a:rPr>
                        <a:t> </a:t>
                      </a:r>
                      <a:r>
                        <a:rPr lang="en-US" sz="1400" b="0" dirty="0" err="1">
                          <a:latin typeface="Montserrat" pitchFamily="2" charset="0"/>
                        </a:rPr>
                        <a:t>hệ</a:t>
                      </a:r>
                      <a:r>
                        <a:rPr lang="en-US" sz="1400" b="0" dirty="0">
                          <a:latin typeface="Montserrat" pitchFamily="2" charset="0"/>
                        </a:rPr>
                        <a:t> </a:t>
                      </a:r>
                      <a:r>
                        <a:rPr lang="en-US" sz="1400" b="0" dirty="0" err="1">
                          <a:latin typeface="Montserrat" pitchFamily="2" charset="0"/>
                        </a:rPr>
                        <a:t>thống</a:t>
                      </a:r>
                      <a:r>
                        <a:rPr lang="en-US" sz="1400" b="0" dirty="0">
                          <a:latin typeface="Montserrat" pitchFamily="2" charset="0"/>
                        </a:rPr>
                        <a:t> AI </a:t>
                      </a:r>
                      <a:r>
                        <a:rPr lang="en-US" sz="1400" b="0" dirty="0" err="1">
                          <a:latin typeface="Montserrat" pitchFamily="2" charset="0"/>
                        </a:rPr>
                        <a:t>và</a:t>
                      </a:r>
                      <a:r>
                        <a:rPr lang="en-US" sz="1400" b="0" dirty="0">
                          <a:latin typeface="Montserrat" pitchFamily="2" charset="0"/>
                        </a:rPr>
                        <a:t> </a:t>
                      </a:r>
                      <a:r>
                        <a:rPr lang="en-US" sz="1400" b="0" dirty="0" err="1">
                          <a:latin typeface="Montserrat" pitchFamily="2" charset="0"/>
                        </a:rPr>
                        <a:t>dữ</a:t>
                      </a:r>
                      <a:r>
                        <a:rPr lang="en-US" sz="1400" b="0" dirty="0">
                          <a:latin typeface="Montserrat" pitchFamily="2" charset="0"/>
                        </a:rPr>
                        <a:t> </a:t>
                      </a:r>
                      <a:r>
                        <a:rPr lang="en-US" sz="1400" b="0" dirty="0" err="1">
                          <a:latin typeface="Montserrat" pitchFamily="2" charset="0"/>
                        </a:rPr>
                        <a:t>liệu</a:t>
                      </a:r>
                      <a:r>
                        <a:rPr lang="en-US" sz="1400" b="0" dirty="0">
                          <a:latin typeface="Montserrat" pitchFamily="2" charset="0"/>
                        </a:rPr>
                        <a:t> </a:t>
                      </a:r>
                      <a:r>
                        <a:rPr lang="en-US" sz="1400" b="0" dirty="0" err="1">
                          <a:latin typeface="Montserrat" pitchFamily="2" charset="0"/>
                        </a:rPr>
                        <a:t>ngoài</a:t>
                      </a:r>
                      <a:r>
                        <a:rPr lang="en-US" sz="1400" b="0" dirty="0">
                          <a:latin typeface="Montserrat" pitchFamily="2" charset="0"/>
                        </a:rPr>
                        <a:t> blockchain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6069478"/>
                  </a:ext>
                </a:extLst>
              </a:tr>
            </a:tbl>
          </a:graphicData>
        </a:graphic>
      </p:graphicFrame>
    </p:spTree>
    <p:extLst>
      <p:ext uri="{BB962C8B-B14F-4D97-AF65-F5344CB8AC3E}">
        <p14:creationId xmlns:p14="http://schemas.microsoft.com/office/powerpoint/2010/main" val="2981044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EEEF4-1DC4-25DE-0ABB-9179FA040E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B92F74-5B35-17A7-CD25-F7931EF28074}"/>
              </a:ext>
            </a:extLst>
          </p:cNvPr>
          <p:cNvSpPr>
            <a:spLocks noGrp="1"/>
          </p:cNvSpPr>
          <p:nvPr>
            <p:ph type="title"/>
          </p:nvPr>
        </p:nvSpPr>
        <p:spPr>
          <a:xfrm>
            <a:off x="893064" y="72518"/>
            <a:ext cx="10405174" cy="1326514"/>
          </a:xfrm>
        </p:spPr>
        <p:txBody>
          <a:bodyPr/>
          <a:lstStyle/>
          <a:p>
            <a:r>
              <a:rPr lang="vi-VN" dirty="0"/>
              <a:t>6. So sánh bitcoin và các mạng</a:t>
            </a:r>
            <a:endParaRPr lang="en-ZA" dirty="0"/>
          </a:p>
        </p:txBody>
      </p:sp>
      <p:sp>
        <p:nvSpPr>
          <p:cNvPr id="3" name="Slide Number Placeholder 2">
            <a:extLst>
              <a:ext uri="{FF2B5EF4-FFF2-40B4-BE49-F238E27FC236}">
                <a16:creationId xmlns:a16="http://schemas.microsoft.com/office/drawing/2014/main" id="{1813D850-AA1C-434A-4BF7-4A6248A23DB3}"/>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19</a:t>
            </a:fld>
            <a:endParaRPr lang="en-US" dirty="0"/>
          </a:p>
        </p:txBody>
      </p:sp>
      <p:graphicFrame>
        <p:nvGraphicFramePr>
          <p:cNvPr id="7" name="Table 6">
            <a:extLst>
              <a:ext uri="{FF2B5EF4-FFF2-40B4-BE49-F238E27FC236}">
                <a16:creationId xmlns:a16="http://schemas.microsoft.com/office/drawing/2014/main" id="{CAC9903F-D99C-81D0-4C65-BA0B91BADECC}"/>
              </a:ext>
            </a:extLst>
          </p:cNvPr>
          <p:cNvGraphicFramePr>
            <a:graphicFrameLocks noGrp="1"/>
          </p:cNvGraphicFramePr>
          <p:nvPr>
            <p:extLst>
              <p:ext uri="{D42A27DB-BD31-4B8C-83A1-F6EECF244321}">
                <p14:modId xmlns:p14="http://schemas.microsoft.com/office/powerpoint/2010/main" val="3311532630"/>
              </p:ext>
            </p:extLst>
          </p:nvPr>
        </p:nvGraphicFramePr>
        <p:xfrm>
          <a:off x="893064" y="1624922"/>
          <a:ext cx="10405178" cy="4511040"/>
        </p:xfrm>
        <a:graphic>
          <a:graphicData uri="http://schemas.openxmlformats.org/drawingml/2006/table">
            <a:tbl>
              <a:tblPr firstRow="1" bandRow="1">
                <a:tableStyleId>{3B4B98B0-60AC-42C2-AFA5-B58CD77FA1E5}</a:tableStyleId>
              </a:tblPr>
              <a:tblGrid>
                <a:gridCol w="1486454">
                  <a:extLst>
                    <a:ext uri="{9D8B030D-6E8A-4147-A177-3AD203B41FA5}">
                      <a16:colId xmlns:a16="http://schemas.microsoft.com/office/drawing/2014/main" val="136478162"/>
                    </a:ext>
                  </a:extLst>
                </a:gridCol>
                <a:gridCol w="1486454">
                  <a:extLst>
                    <a:ext uri="{9D8B030D-6E8A-4147-A177-3AD203B41FA5}">
                      <a16:colId xmlns:a16="http://schemas.microsoft.com/office/drawing/2014/main" val="3424609330"/>
                    </a:ext>
                  </a:extLst>
                </a:gridCol>
                <a:gridCol w="1486454">
                  <a:extLst>
                    <a:ext uri="{9D8B030D-6E8A-4147-A177-3AD203B41FA5}">
                      <a16:colId xmlns:a16="http://schemas.microsoft.com/office/drawing/2014/main" val="2202048329"/>
                    </a:ext>
                  </a:extLst>
                </a:gridCol>
                <a:gridCol w="1486454">
                  <a:extLst>
                    <a:ext uri="{9D8B030D-6E8A-4147-A177-3AD203B41FA5}">
                      <a16:colId xmlns:a16="http://schemas.microsoft.com/office/drawing/2014/main" val="1045723065"/>
                    </a:ext>
                  </a:extLst>
                </a:gridCol>
                <a:gridCol w="1486454">
                  <a:extLst>
                    <a:ext uri="{9D8B030D-6E8A-4147-A177-3AD203B41FA5}">
                      <a16:colId xmlns:a16="http://schemas.microsoft.com/office/drawing/2014/main" val="3231416892"/>
                    </a:ext>
                  </a:extLst>
                </a:gridCol>
                <a:gridCol w="1486454">
                  <a:extLst>
                    <a:ext uri="{9D8B030D-6E8A-4147-A177-3AD203B41FA5}">
                      <a16:colId xmlns:a16="http://schemas.microsoft.com/office/drawing/2014/main" val="1843483780"/>
                    </a:ext>
                  </a:extLst>
                </a:gridCol>
                <a:gridCol w="1486454">
                  <a:extLst>
                    <a:ext uri="{9D8B030D-6E8A-4147-A177-3AD203B41FA5}">
                      <a16:colId xmlns:a16="http://schemas.microsoft.com/office/drawing/2014/main" val="2459912986"/>
                    </a:ext>
                  </a:extLst>
                </a:gridCol>
              </a:tblGrid>
              <a:tr h="370840">
                <a:tc>
                  <a:txBody>
                    <a:bodyPr/>
                    <a:lstStyle/>
                    <a:p>
                      <a:pPr lvl="0" algn="ctr"/>
                      <a:r>
                        <a:rPr lang="en-US" sz="1400" b="1" dirty="0" err="1">
                          <a:latin typeface="Montserrat" pitchFamily="2" charset="0"/>
                        </a:rPr>
                        <a:t>Tiêu</a:t>
                      </a:r>
                      <a:r>
                        <a:rPr lang="en-US" sz="1400" b="1" dirty="0">
                          <a:latin typeface="Montserrat" pitchFamily="2" charset="0"/>
                        </a:rPr>
                        <a:t> </a:t>
                      </a:r>
                      <a:r>
                        <a:rPr lang="en-US" sz="1400" b="1" dirty="0" err="1">
                          <a:latin typeface="Montserrat" pitchFamily="2" charset="0"/>
                        </a:rPr>
                        <a:t>chí</a:t>
                      </a:r>
                      <a:endParaRPr lang="en-US" sz="1400" b="1" dirty="0">
                        <a:latin typeface="Montserra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en-US" sz="1400" b="1" dirty="0">
                          <a:latin typeface="Montserrat" pitchFamily="2" charset="0"/>
                        </a:rPr>
                        <a:t>Bitcoin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en-US" sz="1400" b="1" dirty="0">
                          <a:latin typeface="Montserrat" pitchFamily="2" charset="0"/>
                        </a:rPr>
                        <a:t>Ethereum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en-US" sz="1400" b="1" dirty="0">
                          <a:latin typeface="Montserrat" pitchFamily="2" charset="0"/>
                        </a:rPr>
                        <a:t>Binance Smart Chain (BSC)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en-US" sz="1400" b="1" dirty="0" err="1">
                          <a:latin typeface="Montserrat" pitchFamily="2" charset="0"/>
                        </a:rPr>
                        <a:t>Arbitrum</a:t>
                      </a:r>
                      <a:endParaRPr lang="en-US" sz="1400" b="1" dirty="0">
                        <a:latin typeface="Montserra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en-US" sz="1400" b="1" dirty="0">
                          <a:latin typeface="Montserrat" pitchFamily="2" charset="0"/>
                        </a:rPr>
                        <a:t>Oasis Sapphire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en-US" sz="1400" b="1" dirty="0" err="1">
                          <a:latin typeface="Montserrat" pitchFamily="2" charset="0"/>
                        </a:rPr>
                        <a:t>Oraichain</a:t>
                      </a:r>
                      <a:endParaRPr lang="en-US" sz="1400" b="1" dirty="0">
                        <a:latin typeface="Montserra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4977584"/>
                  </a:ext>
                </a:extLst>
              </a:tr>
              <a:tr h="370840">
                <a:tc>
                  <a:txBody>
                    <a:bodyPr/>
                    <a:lstStyle/>
                    <a:p>
                      <a:pPr lvl="0" algn="ctr"/>
                      <a:r>
                        <a:rPr lang="vi-VN" sz="1400" b="0" dirty="0">
                          <a:latin typeface="Montserrat" pitchFamily="2" charset="0"/>
                        </a:rPr>
                        <a:t>Phân cấp cho người dùng</a:t>
                      </a:r>
                      <a:endParaRPr lang="en-US" sz="1400" b="0" dirty="0">
                        <a:latin typeface="Montserra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vi-VN" sz="1400" b="0" dirty="0">
                          <a:latin typeface="Montserrat" pitchFamily="2" charset="0"/>
                        </a:rPr>
                        <a:t>Cao</a:t>
                      </a:r>
                      <a:endParaRPr lang="en-US" sz="1400" b="0" dirty="0">
                        <a:latin typeface="Montserra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en-US" sz="1400" dirty="0">
                          <a:latin typeface="Montserrat" pitchFamily="2" charset="0"/>
                        </a:rPr>
                        <a:t>Cao (validator </a:t>
                      </a:r>
                      <a:r>
                        <a:rPr lang="en-US" sz="1400" dirty="0" err="1">
                          <a:latin typeface="Montserrat" pitchFamily="2" charset="0"/>
                        </a:rPr>
                        <a:t>phân</a:t>
                      </a:r>
                      <a:r>
                        <a:rPr lang="en-US" sz="1400" dirty="0">
                          <a:latin typeface="Montserrat" pitchFamily="2" charset="0"/>
                        </a:rPr>
                        <a:t> </a:t>
                      </a:r>
                      <a:r>
                        <a:rPr lang="en-US" sz="1400" dirty="0" err="1">
                          <a:latin typeface="Montserrat" pitchFamily="2" charset="0"/>
                        </a:rPr>
                        <a:t>bổ</a:t>
                      </a:r>
                      <a:r>
                        <a:rPr lang="en-US" sz="1400" dirty="0">
                          <a:latin typeface="Montserrat" pitchFamily="2" charset="0"/>
                        </a:rPr>
                        <a:t> </a:t>
                      </a:r>
                      <a:r>
                        <a:rPr lang="en-US" sz="1400" dirty="0" err="1">
                          <a:latin typeface="Montserrat" pitchFamily="2" charset="0"/>
                        </a:rPr>
                        <a:t>rộng</a:t>
                      </a:r>
                      <a:r>
                        <a:rPr lang="en-US" sz="1400" dirty="0">
                          <a:latin typeface="Montserrat" pitchFamily="2" charset="0"/>
                        </a:rPr>
                        <a:t> </a:t>
                      </a:r>
                      <a:r>
                        <a:rPr lang="en-US" sz="1400" dirty="0" err="1">
                          <a:latin typeface="Montserrat" pitchFamily="2" charset="0"/>
                        </a:rPr>
                        <a:t>rãi</a:t>
                      </a:r>
                      <a:r>
                        <a:rPr lang="en-US" sz="1400" dirty="0">
                          <a:latin typeface="Montserrat" pitchFamily="2" charset="0"/>
                        </a:rPr>
                        <a:t>)</a:t>
                      </a:r>
                      <a:endParaRPr lang="en-US" sz="1400" b="0" dirty="0">
                        <a:latin typeface="Montserra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vi-VN" sz="1400" b="0" dirty="0">
                          <a:latin typeface="Montserrat" pitchFamily="2" charset="0"/>
                        </a:rPr>
                        <a:t>Thấp (validator tập trung)</a:t>
                      </a:r>
                      <a:endParaRPr lang="en-US" sz="1400" b="0" dirty="0">
                        <a:latin typeface="Montserra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en-US" sz="1400" b="0" dirty="0">
                          <a:latin typeface="Montserrat" pitchFamily="2" charset="0"/>
                        </a:rPr>
                        <a:t>Cao (</a:t>
                      </a:r>
                      <a:r>
                        <a:rPr lang="en-US" sz="1400" b="0" dirty="0" err="1">
                          <a:latin typeface="Montserrat" pitchFamily="2" charset="0"/>
                        </a:rPr>
                        <a:t>kế</a:t>
                      </a:r>
                      <a:r>
                        <a:rPr lang="en-US" sz="1400" b="0" dirty="0">
                          <a:latin typeface="Montserrat" pitchFamily="2" charset="0"/>
                        </a:rPr>
                        <a:t> </a:t>
                      </a:r>
                      <a:r>
                        <a:rPr lang="en-US" sz="1400" b="0" dirty="0" err="1">
                          <a:latin typeface="Montserrat" pitchFamily="2" charset="0"/>
                        </a:rPr>
                        <a:t>thừa</a:t>
                      </a:r>
                      <a:r>
                        <a:rPr lang="en-US" sz="1400" b="0" dirty="0">
                          <a:latin typeface="Montserrat" pitchFamily="2" charset="0"/>
                        </a:rPr>
                        <a:t> </a:t>
                      </a:r>
                      <a:r>
                        <a:rPr lang="en-US" sz="1400" b="0" dirty="0" err="1">
                          <a:latin typeface="Montserrat" pitchFamily="2" charset="0"/>
                        </a:rPr>
                        <a:t>tính</a:t>
                      </a:r>
                      <a:r>
                        <a:rPr lang="en-US" sz="1400" b="0" dirty="0">
                          <a:latin typeface="Montserrat" pitchFamily="2" charset="0"/>
                        </a:rPr>
                        <a:t> </a:t>
                      </a:r>
                      <a:r>
                        <a:rPr lang="en-US" sz="1400" b="0" dirty="0" err="1">
                          <a:latin typeface="Montserrat" pitchFamily="2" charset="0"/>
                        </a:rPr>
                        <a:t>phân</a:t>
                      </a:r>
                      <a:r>
                        <a:rPr lang="en-US" sz="1400" b="0" dirty="0">
                          <a:latin typeface="Montserrat" pitchFamily="2" charset="0"/>
                        </a:rPr>
                        <a:t> </a:t>
                      </a:r>
                      <a:r>
                        <a:rPr lang="en-US" sz="1400" b="0" dirty="0" err="1">
                          <a:latin typeface="Montserrat" pitchFamily="2" charset="0"/>
                        </a:rPr>
                        <a:t>quyền</a:t>
                      </a:r>
                      <a:r>
                        <a:rPr lang="en-US" sz="1400" b="0" dirty="0">
                          <a:latin typeface="Montserrat" pitchFamily="2" charset="0"/>
                        </a:rPr>
                        <a:t> Ethereum)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vi-VN" sz="1400" b="0" dirty="0">
                          <a:latin typeface="Montserrat" pitchFamily="2" charset="0"/>
                        </a:rPr>
                        <a:t>Trung bình (nhờ BFT nhưng yêu cầu stake cao)</a:t>
                      </a:r>
                      <a:endParaRPr lang="en-US" sz="1400" b="0" dirty="0">
                        <a:latin typeface="Montserra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vi-VN" sz="1400" b="0" dirty="0">
                          <a:latin typeface="Montserrat" pitchFamily="2" charset="0"/>
                        </a:rPr>
                        <a:t>Trung bình (nhờ AI và các validator)</a:t>
                      </a:r>
                      <a:endParaRPr lang="en-US" sz="1400" b="0" dirty="0">
                        <a:latin typeface="Montserra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8747251"/>
                  </a:ext>
                </a:extLst>
              </a:tr>
              <a:tr h="370840">
                <a:tc>
                  <a:txBody>
                    <a:bodyPr/>
                    <a:lstStyle/>
                    <a:p>
                      <a:pPr lvl="0" algn="ctr"/>
                      <a:r>
                        <a:rPr lang="en-US" sz="1400" b="0" dirty="0" err="1">
                          <a:latin typeface="Montserrat" pitchFamily="2" charset="0"/>
                        </a:rPr>
                        <a:t>Rủi</a:t>
                      </a:r>
                      <a:r>
                        <a:rPr lang="en-US" sz="1400" b="0" dirty="0">
                          <a:latin typeface="Montserrat" pitchFamily="2" charset="0"/>
                        </a:rPr>
                        <a:t> </a:t>
                      </a:r>
                      <a:r>
                        <a:rPr lang="en-US" sz="1400" b="0" dirty="0" err="1">
                          <a:latin typeface="Montserrat" pitchFamily="2" charset="0"/>
                        </a:rPr>
                        <a:t>ro</a:t>
                      </a:r>
                      <a:r>
                        <a:rPr lang="en-US" sz="1400" b="0" dirty="0">
                          <a:latin typeface="Montserrat" pitchFamily="2" charset="0"/>
                        </a:rPr>
                        <a:t> </a:t>
                      </a:r>
                      <a:r>
                        <a:rPr lang="en-US" sz="1400" b="0" dirty="0" err="1">
                          <a:latin typeface="Montserrat" pitchFamily="2" charset="0"/>
                        </a:rPr>
                        <a:t>tấn</a:t>
                      </a:r>
                      <a:r>
                        <a:rPr lang="en-US" sz="1400" b="0" dirty="0">
                          <a:latin typeface="Montserrat" pitchFamily="2" charset="0"/>
                        </a:rPr>
                        <a:t> </a:t>
                      </a:r>
                      <a:r>
                        <a:rPr lang="en-US" sz="1400" b="0" dirty="0" err="1">
                          <a:latin typeface="Montserrat" pitchFamily="2" charset="0"/>
                        </a:rPr>
                        <a:t>công</a:t>
                      </a:r>
                      <a:endParaRPr lang="en-US" sz="1400" b="0" dirty="0">
                        <a:latin typeface="Montserra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vi-VN" sz="1400" b="0" dirty="0">
                          <a:latin typeface="Montserrat" pitchFamily="2" charset="0"/>
                        </a:rPr>
                        <a:t>Tấn công 51% nếu tập trung hóa khai thác</a:t>
                      </a:r>
                      <a:endParaRPr lang="en-US" sz="1400" b="0" dirty="0">
                        <a:latin typeface="Montserra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en-US" sz="1400" dirty="0" err="1">
                          <a:latin typeface="Montserrat" pitchFamily="2" charset="0"/>
                        </a:rPr>
                        <a:t>Rủi</a:t>
                      </a:r>
                      <a:r>
                        <a:rPr lang="en-US" sz="1400" dirty="0">
                          <a:latin typeface="Montserrat" pitchFamily="2" charset="0"/>
                        </a:rPr>
                        <a:t> </a:t>
                      </a:r>
                      <a:r>
                        <a:rPr lang="en-US" sz="1400" dirty="0" err="1">
                          <a:latin typeface="Montserrat" pitchFamily="2" charset="0"/>
                        </a:rPr>
                        <a:t>ro</a:t>
                      </a:r>
                      <a:r>
                        <a:rPr lang="en-US" sz="1400" dirty="0">
                          <a:latin typeface="Montserrat" pitchFamily="2" charset="0"/>
                        </a:rPr>
                        <a:t> </a:t>
                      </a:r>
                      <a:r>
                        <a:rPr lang="en-US" sz="1400" dirty="0" err="1">
                          <a:latin typeface="Montserrat" pitchFamily="2" charset="0"/>
                        </a:rPr>
                        <a:t>tập</a:t>
                      </a:r>
                      <a:r>
                        <a:rPr lang="en-US" sz="1400" dirty="0">
                          <a:latin typeface="Montserrat" pitchFamily="2" charset="0"/>
                        </a:rPr>
                        <a:t> </a:t>
                      </a:r>
                      <a:r>
                        <a:rPr lang="en-US" sz="1400" dirty="0" err="1">
                          <a:latin typeface="Montserrat" pitchFamily="2" charset="0"/>
                        </a:rPr>
                        <a:t>trung</a:t>
                      </a:r>
                      <a:r>
                        <a:rPr lang="en-US" sz="1400" dirty="0">
                          <a:latin typeface="Montserrat" pitchFamily="2" charset="0"/>
                        </a:rPr>
                        <a:t> stake </a:t>
                      </a:r>
                      <a:r>
                        <a:rPr lang="en-US" sz="1400" dirty="0" err="1">
                          <a:latin typeface="Montserrat" pitchFamily="2" charset="0"/>
                        </a:rPr>
                        <a:t>từ</a:t>
                      </a:r>
                      <a:r>
                        <a:rPr lang="en-US" sz="1400" dirty="0">
                          <a:latin typeface="Montserrat" pitchFamily="2" charset="0"/>
                        </a:rPr>
                        <a:t> validator </a:t>
                      </a:r>
                      <a:r>
                        <a:rPr lang="en-US" sz="1400" dirty="0" err="1">
                          <a:latin typeface="Montserrat" pitchFamily="2" charset="0"/>
                        </a:rPr>
                        <a:t>lớn</a:t>
                      </a:r>
                      <a:endParaRPr lang="en-US" sz="1400" b="0" dirty="0">
                        <a:latin typeface="Montserra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en-US" sz="1400" dirty="0" err="1">
                          <a:latin typeface="Montserrat" pitchFamily="2" charset="0"/>
                        </a:rPr>
                        <a:t>Tập</a:t>
                      </a:r>
                      <a:r>
                        <a:rPr lang="en-US" sz="1400" dirty="0">
                          <a:latin typeface="Montserrat" pitchFamily="2" charset="0"/>
                        </a:rPr>
                        <a:t> </a:t>
                      </a:r>
                      <a:r>
                        <a:rPr lang="en-US" sz="1400" dirty="0" err="1">
                          <a:latin typeface="Montserrat" pitchFamily="2" charset="0"/>
                        </a:rPr>
                        <a:t>trung</a:t>
                      </a:r>
                      <a:r>
                        <a:rPr lang="en-US" sz="1400" dirty="0">
                          <a:latin typeface="Montserrat" pitchFamily="2" charset="0"/>
                        </a:rPr>
                        <a:t> </a:t>
                      </a:r>
                      <a:r>
                        <a:rPr lang="en-US" sz="1400" dirty="0" err="1">
                          <a:latin typeface="Montserrat" pitchFamily="2" charset="0"/>
                        </a:rPr>
                        <a:t>hóa</a:t>
                      </a:r>
                      <a:r>
                        <a:rPr lang="en-US" sz="1400" dirty="0">
                          <a:latin typeface="Montserrat" pitchFamily="2" charset="0"/>
                        </a:rPr>
                        <a:t> </a:t>
                      </a:r>
                      <a:r>
                        <a:rPr lang="en-US" sz="1400" dirty="0" err="1">
                          <a:latin typeface="Montserrat" pitchFamily="2" charset="0"/>
                        </a:rPr>
                        <a:t>với</a:t>
                      </a:r>
                      <a:r>
                        <a:rPr lang="en-US" sz="1400" dirty="0">
                          <a:latin typeface="Montserrat" pitchFamily="2" charset="0"/>
                        </a:rPr>
                        <a:t> </a:t>
                      </a:r>
                      <a:r>
                        <a:rPr lang="en-US" sz="1400" dirty="0" err="1">
                          <a:latin typeface="Montserrat" pitchFamily="2" charset="0"/>
                        </a:rPr>
                        <a:t>một</a:t>
                      </a:r>
                      <a:r>
                        <a:rPr lang="en-US" sz="1400" dirty="0">
                          <a:latin typeface="Montserrat" pitchFamily="2" charset="0"/>
                        </a:rPr>
                        <a:t> </a:t>
                      </a:r>
                      <a:r>
                        <a:rPr lang="en-US" sz="1400" dirty="0" err="1">
                          <a:latin typeface="Montserrat" pitchFamily="2" charset="0"/>
                        </a:rPr>
                        <a:t>số</a:t>
                      </a:r>
                      <a:r>
                        <a:rPr lang="en-US" sz="1400" dirty="0">
                          <a:latin typeface="Montserrat" pitchFamily="2" charset="0"/>
                        </a:rPr>
                        <a:t> </a:t>
                      </a:r>
                      <a:r>
                        <a:rPr lang="en-US" sz="1400" dirty="0" err="1">
                          <a:latin typeface="Montserrat" pitchFamily="2" charset="0"/>
                        </a:rPr>
                        <a:t>ít</a:t>
                      </a:r>
                      <a:r>
                        <a:rPr lang="en-US" sz="1400" dirty="0">
                          <a:latin typeface="Montserrat" pitchFamily="2" charset="0"/>
                        </a:rPr>
                        <a:t> validator</a:t>
                      </a:r>
                      <a:endParaRPr lang="en-US" sz="1400" b="0" dirty="0">
                        <a:latin typeface="Montserra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en-US" sz="1400" dirty="0" err="1">
                          <a:latin typeface="Montserrat" pitchFamily="2" charset="0"/>
                        </a:rPr>
                        <a:t>Phụ</a:t>
                      </a:r>
                      <a:r>
                        <a:rPr lang="en-US" sz="1400" dirty="0">
                          <a:latin typeface="Montserrat" pitchFamily="2" charset="0"/>
                        </a:rPr>
                        <a:t> </a:t>
                      </a:r>
                      <a:r>
                        <a:rPr lang="en-US" sz="1400" dirty="0" err="1">
                          <a:latin typeface="Montserrat" pitchFamily="2" charset="0"/>
                        </a:rPr>
                        <a:t>thuộc</a:t>
                      </a:r>
                      <a:r>
                        <a:rPr lang="en-US" sz="1400" dirty="0">
                          <a:latin typeface="Montserrat" pitchFamily="2" charset="0"/>
                        </a:rPr>
                        <a:t> </a:t>
                      </a:r>
                      <a:r>
                        <a:rPr lang="en-US" sz="1400" dirty="0" err="1">
                          <a:latin typeface="Montserrat" pitchFamily="2" charset="0"/>
                        </a:rPr>
                        <a:t>vào</a:t>
                      </a:r>
                      <a:r>
                        <a:rPr lang="en-US" sz="1400" dirty="0">
                          <a:latin typeface="Montserrat" pitchFamily="2" charset="0"/>
                        </a:rPr>
                        <a:t> </a:t>
                      </a:r>
                      <a:r>
                        <a:rPr lang="en-US" sz="1400" dirty="0" err="1">
                          <a:latin typeface="Montserrat" pitchFamily="2" charset="0"/>
                        </a:rPr>
                        <a:t>bảo</a:t>
                      </a:r>
                      <a:r>
                        <a:rPr lang="en-US" sz="1400" dirty="0">
                          <a:latin typeface="Montserrat" pitchFamily="2" charset="0"/>
                        </a:rPr>
                        <a:t> </a:t>
                      </a:r>
                      <a:r>
                        <a:rPr lang="en-US" sz="1400" dirty="0" err="1">
                          <a:latin typeface="Montserrat" pitchFamily="2" charset="0"/>
                        </a:rPr>
                        <a:t>mật</a:t>
                      </a:r>
                      <a:r>
                        <a:rPr lang="en-US" sz="1400" dirty="0">
                          <a:latin typeface="Montserrat" pitchFamily="2" charset="0"/>
                        </a:rPr>
                        <a:t> </a:t>
                      </a:r>
                      <a:r>
                        <a:rPr lang="en-US" sz="1400" dirty="0" err="1">
                          <a:latin typeface="Montserrat" pitchFamily="2" charset="0"/>
                        </a:rPr>
                        <a:t>của</a:t>
                      </a:r>
                      <a:r>
                        <a:rPr lang="en-US" sz="1400" dirty="0">
                          <a:latin typeface="Montserrat" pitchFamily="2" charset="0"/>
                        </a:rPr>
                        <a:t> Ethereum</a:t>
                      </a:r>
                      <a:endParaRPr lang="en-US" sz="1400" b="0" dirty="0">
                        <a:latin typeface="Montserra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vi-VN" sz="1400" dirty="0">
                          <a:latin typeface="Montserrat" pitchFamily="2" charset="0"/>
                        </a:rPr>
                        <a:t>Giảm nhờ BFT</a:t>
                      </a:r>
                      <a:endParaRPr lang="en-US" sz="1400" b="0" dirty="0">
                        <a:latin typeface="Montserra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en-US" sz="1400" dirty="0" err="1">
                          <a:latin typeface="Montserrat" pitchFamily="2" charset="0"/>
                        </a:rPr>
                        <a:t>Thấp</a:t>
                      </a:r>
                      <a:r>
                        <a:rPr lang="en-US" sz="1400" dirty="0">
                          <a:latin typeface="Montserrat" pitchFamily="2" charset="0"/>
                        </a:rPr>
                        <a:t> </a:t>
                      </a:r>
                      <a:r>
                        <a:rPr lang="en-US" sz="1400" dirty="0" err="1">
                          <a:latin typeface="Montserrat" pitchFamily="2" charset="0"/>
                        </a:rPr>
                        <a:t>nhờ</a:t>
                      </a:r>
                      <a:r>
                        <a:rPr lang="en-US" sz="1400" dirty="0">
                          <a:latin typeface="Montserrat" pitchFamily="2" charset="0"/>
                        </a:rPr>
                        <a:t> BFT </a:t>
                      </a:r>
                      <a:r>
                        <a:rPr lang="en-US" sz="1400" dirty="0" err="1">
                          <a:latin typeface="Montserrat" pitchFamily="2" charset="0"/>
                        </a:rPr>
                        <a:t>và</a:t>
                      </a:r>
                      <a:r>
                        <a:rPr lang="en-US" sz="1400" dirty="0">
                          <a:latin typeface="Montserrat" pitchFamily="2" charset="0"/>
                        </a:rPr>
                        <a:t> </a:t>
                      </a:r>
                      <a:r>
                        <a:rPr lang="en-US" sz="1400" dirty="0" err="1">
                          <a:latin typeface="Montserrat" pitchFamily="2" charset="0"/>
                        </a:rPr>
                        <a:t>phân</a:t>
                      </a:r>
                      <a:r>
                        <a:rPr lang="en-US" sz="1400" dirty="0">
                          <a:latin typeface="Montserrat" pitchFamily="2" charset="0"/>
                        </a:rPr>
                        <a:t> </a:t>
                      </a:r>
                      <a:r>
                        <a:rPr lang="en-US" sz="1400" dirty="0" err="1">
                          <a:latin typeface="Montserrat" pitchFamily="2" charset="0"/>
                        </a:rPr>
                        <a:t>tán</a:t>
                      </a:r>
                      <a:r>
                        <a:rPr lang="en-US" sz="1400" dirty="0">
                          <a:latin typeface="Montserrat" pitchFamily="2" charset="0"/>
                        </a:rPr>
                        <a:t> </a:t>
                      </a:r>
                      <a:r>
                        <a:rPr lang="en-US" sz="1400" dirty="0" err="1">
                          <a:latin typeface="Montserrat" pitchFamily="2" charset="0"/>
                        </a:rPr>
                        <a:t>của</a:t>
                      </a:r>
                      <a:r>
                        <a:rPr lang="en-US" sz="1400" dirty="0">
                          <a:latin typeface="Montserrat" pitchFamily="2" charset="0"/>
                        </a:rPr>
                        <a:t> AI</a:t>
                      </a:r>
                      <a:endParaRPr lang="en-US" sz="1400" b="0" dirty="0">
                        <a:latin typeface="Montserra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4710978"/>
                  </a:ext>
                </a:extLst>
              </a:tr>
              <a:tr h="370840">
                <a:tc>
                  <a:txBody>
                    <a:bodyPr/>
                    <a:lstStyle/>
                    <a:p>
                      <a:pPr lvl="0" algn="ctr"/>
                      <a:r>
                        <a:rPr lang="en-US" sz="1400" b="0" dirty="0" err="1">
                          <a:latin typeface="Montserrat" pitchFamily="2" charset="0"/>
                        </a:rPr>
                        <a:t>Độ</a:t>
                      </a:r>
                      <a:r>
                        <a:rPr lang="en-US" sz="1400" b="0" dirty="0">
                          <a:latin typeface="Montserrat" pitchFamily="2" charset="0"/>
                        </a:rPr>
                        <a:t> </a:t>
                      </a:r>
                      <a:r>
                        <a:rPr lang="en-US" sz="1400" b="0" dirty="0" err="1">
                          <a:latin typeface="Montserrat" pitchFamily="2" charset="0"/>
                        </a:rPr>
                        <a:t>phức</a:t>
                      </a:r>
                      <a:r>
                        <a:rPr lang="en-US" sz="1400" b="0" dirty="0">
                          <a:latin typeface="Montserrat" pitchFamily="2" charset="0"/>
                        </a:rPr>
                        <a:t> </a:t>
                      </a:r>
                      <a:r>
                        <a:rPr lang="en-US" sz="1400" b="0" dirty="0" err="1">
                          <a:latin typeface="Montserrat" pitchFamily="2" charset="0"/>
                        </a:rPr>
                        <a:t>tạp</a:t>
                      </a:r>
                      <a:r>
                        <a:rPr lang="en-US" sz="1400" b="0" dirty="0">
                          <a:latin typeface="Montserrat" pitchFamily="2" charset="0"/>
                        </a:rPr>
                        <a:t> </a:t>
                      </a:r>
                      <a:r>
                        <a:rPr lang="en-US" sz="1400" b="0" dirty="0" err="1">
                          <a:latin typeface="Montserrat" pitchFamily="2" charset="0"/>
                        </a:rPr>
                        <a:t>trong</a:t>
                      </a:r>
                      <a:r>
                        <a:rPr lang="en-US" sz="1400" b="0" dirty="0">
                          <a:latin typeface="Montserrat" pitchFamily="2" charset="0"/>
                        </a:rPr>
                        <a:t> </a:t>
                      </a:r>
                      <a:r>
                        <a:rPr lang="en-US" sz="1400" b="0" dirty="0" err="1">
                          <a:latin typeface="Montserrat" pitchFamily="2" charset="0"/>
                        </a:rPr>
                        <a:t>triển</a:t>
                      </a:r>
                      <a:r>
                        <a:rPr lang="en-US" sz="1400" b="0" dirty="0">
                          <a:latin typeface="Montserrat" pitchFamily="2" charset="0"/>
                        </a:rPr>
                        <a:t> </a:t>
                      </a:r>
                      <a:r>
                        <a:rPr lang="en-US" sz="1400" b="0" dirty="0" err="1">
                          <a:latin typeface="Montserrat" pitchFamily="2" charset="0"/>
                        </a:rPr>
                        <a:t>khai</a:t>
                      </a:r>
                      <a:endParaRPr lang="en-US" sz="1400" b="0" dirty="0">
                        <a:latin typeface="Montserra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vi-VN" sz="1400" b="0" dirty="0">
                          <a:latin typeface="Montserrat" pitchFamily="2" charset="0"/>
                        </a:rPr>
                        <a:t>Đơn giản</a:t>
                      </a:r>
                      <a:endParaRPr lang="en-US" sz="1400" b="0" dirty="0">
                        <a:latin typeface="Montserra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vi-VN" sz="1400" b="0" dirty="0">
                          <a:latin typeface="Montserrat" pitchFamily="2" charset="0"/>
                        </a:rPr>
                        <a:t>Trung bình (PoW chuyển sang PoS)</a:t>
                      </a:r>
                      <a:endParaRPr lang="en-US" sz="1400" b="0" dirty="0">
                        <a:latin typeface="Montserra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en-US" sz="1400" b="0" dirty="0" err="1">
                          <a:latin typeface="Montserrat" pitchFamily="2" charset="0"/>
                        </a:rPr>
                        <a:t>Phức</a:t>
                      </a:r>
                      <a:r>
                        <a:rPr lang="en-US" sz="1400" b="0" dirty="0">
                          <a:latin typeface="Montserrat" pitchFamily="2" charset="0"/>
                        </a:rPr>
                        <a:t> </a:t>
                      </a:r>
                      <a:r>
                        <a:rPr lang="en-US" sz="1400" b="0" dirty="0" err="1">
                          <a:latin typeface="Montserrat" pitchFamily="2" charset="0"/>
                        </a:rPr>
                        <a:t>tạp</a:t>
                      </a:r>
                      <a:r>
                        <a:rPr lang="en-US" sz="1400" b="0" dirty="0">
                          <a:latin typeface="Montserrat" pitchFamily="2" charset="0"/>
                        </a:rPr>
                        <a:t> (</a:t>
                      </a:r>
                      <a:r>
                        <a:rPr lang="en-US" sz="1400" b="0" dirty="0" err="1">
                          <a:latin typeface="Montserrat" pitchFamily="2" charset="0"/>
                        </a:rPr>
                        <a:t>PoSA</a:t>
                      </a:r>
                      <a:r>
                        <a:rPr lang="en-US" sz="1400" b="0" dirty="0">
                          <a:latin typeface="Montserrat" pitchFamily="2" charset="0"/>
                        </a:rPr>
                        <a:t> </a:t>
                      </a:r>
                      <a:r>
                        <a:rPr lang="en-US" sz="1400" b="0" dirty="0" err="1">
                          <a:latin typeface="Montserrat" pitchFamily="2" charset="0"/>
                        </a:rPr>
                        <a:t>với</a:t>
                      </a:r>
                      <a:r>
                        <a:rPr lang="en-US" sz="1400" b="0" dirty="0">
                          <a:latin typeface="Montserrat" pitchFamily="2" charset="0"/>
                        </a:rPr>
                        <a:t> validator </a:t>
                      </a:r>
                      <a:br>
                        <a:rPr lang="vi-VN" sz="1400" b="0" dirty="0">
                          <a:latin typeface="Montserrat" pitchFamily="2" charset="0"/>
                        </a:rPr>
                      </a:br>
                      <a:r>
                        <a:rPr lang="en-US" sz="1400" b="0" dirty="0" err="1">
                          <a:latin typeface="Montserrat" pitchFamily="2" charset="0"/>
                        </a:rPr>
                        <a:t>hạn</a:t>
                      </a:r>
                      <a:r>
                        <a:rPr lang="en-US" sz="1400" b="0" dirty="0">
                          <a:latin typeface="Montserrat" pitchFamily="2" charset="0"/>
                        </a:rPr>
                        <a:t> </a:t>
                      </a:r>
                      <a:r>
                        <a:rPr lang="en-US" sz="1400" b="0" dirty="0" err="1">
                          <a:latin typeface="Montserrat" pitchFamily="2" charset="0"/>
                        </a:rPr>
                        <a:t>chế</a:t>
                      </a:r>
                      <a:r>
                        <a:rPr lang="en-US" sz="1400" b="0" dirty="0">
                          <a:latin typeface="Montserrat" pitchFamily="2"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en-US" sz="1400" b="0" dirty="0">
                          <a:latin typeface="Montserrat" pitchFamily="2" charset="0"/>
                        </a:rPr>
                        <a:t>Cao (</a:t>
                      </a:r>
                      <a:r>
                        <a:rPr lang="en-US" sz="1400" b="0" dirty="0" err="1">
                          <a:latin typeface="Montserrat" pitchFamily="2" charset="0"/>
                        </a:rPr>
                        <a:t>phức</a:t>
                      </a:r>
                      <a:r>
                        <a:rPr lang="en-US" sz="1400" b="0" dirty="0">
                          <a:latin typeface="Montserrat" pitchFamily="2" charset="0"/>
                        </a:rPr>
                        <a:t> </a:t>
                      </a:r>
                      <a:r>
                        <a:rPr lang="en-US" sz="1400" b="0" dirty="0" err="1">
                          <a:latin typeface="Montserrat" pitchFamily="2" charset="0"/>
                        </a:rPr>
                        <a:t>tạp</a:t>
                      </a:r>
                      <a:r>
                        <a:rPr lang="en-US" sz="1400" b="0" dirty="0">
                          <a:latin typeface="Montserrat" pitchFamily="2" charset="0"/>
                        </a:rPr>
                        <a:t> </a:t>
                      </a:r>
                      <a:r>
                        <a:rPr lang="en-US" sz="1400" b="0" dirty="0" err="1">
                          <a:latin typeface="Montserrat" pitchFamily="2" charset="0"/>
                        </a:rPr>
                        <a:t>của</a:t>
                      </a:r>
                      <a:r>
                        <a:rPr lang="en-US" sz="1400" b="0" dirty="0">
                          <a:latin typeface="Montserrat" pitchFamily="2" charset="0"/>
                        </a:rPr>
                        <a:t> Layer 2 Rollup)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vi-VN" sz="1400" b="0" dirty="0">
                          <a:latin typeface="Montserrat" pitchFamily="2" charset="0"/>
                        </a:rPr>
                        <a:t>Phức tạp (kết hợp PoS, BFT, ParaTime)</a:t>
                      </a:r>
                      <a:endParaRPr lang="en-US" sz="1400" b="0" dirty="0">
                        <a:latin typeface="Montserra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vi-VN" sz="1400" b="0" dirty="0">
                          <a:latin typeface="Montserrat" pitchFamily="2" charset="0"/>
                        </a:rPr>
                        <a:t>Phức tạp (kết hợp PoS, BFT và AI)</a:t>
                      </a:r>
                      <a:endParaRPr lang="en-US" sz="1400" b="0" dirty="0">
                        <a:latin typeface="Montserra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749598"/>
                  </a:ext>
                </a:extLst>
              </a:tr>
              <a:tr h="370840">
                <a:tc>
                  <a:txBody>
                    <a:bodyPr/>
                    <a:lstStyle/>
                    <a:p>
                      <a:pPr lvl="0" algn="ctr"/>
                      <a:r>
                        <a:rPr lang="vi-VN" sz="1400" b="0" dirty="0">
                          <a:latin typeface="Montserrat" pitchFamily="2" charset="0"/>
                        </a:rPr>
                        <a:t>Hệ sinh thái</a:t>
                      </a:r>
                      <a:endParaRPr lang="en-US" sz="1400" b="0" dirty="0">
                        <a:latin typeface="Montserra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vi-VN" sz="1400" b="0" dirty="0">
                          <a:latin typeface="Montserrat" pitchFamily="2" charset="0"/>
                        </a:rPr>
                        <a:t>Một hệ sinh thái chủ yếu dành cho các giao dịch Bitcoin</a:t>
                      </a:r>
                      <a:endParaRPr lang="en-US" sz="1400" b="0" dirty="0">
                        <a:latin typeface="Montserra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vi-VN" sz="1400" b="0" dirty="0">
                          <a:latin typeface="Montserrat" pitchFamily="2" charset="0"/>
                        </a:rPr>
                        <a:t>Một hệ sinh thái mạnh mẽ cho các dApp, DeFi và NFT</a:t>
                      </a:r>
                      <a:endParaRPr lang="en-US" sz="1400" b="0" dirty="0">
                        <a:latin typeface="Montserra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vi-VN" sz="1400" b="0" dirty="0">
                          <a:latin typeface="Montserrat" pitchFamily="2" charset="0"/>
                        </a:rPr>
                        <a:t>Hệ sinh thái sôi động với DeFi và các dApp</a:t>
                      </a:r>
                      <a:endParaRPr lang="en-US" sz="1400" b="0" dirty="0">
                        <a:latin typeface="Montserra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vi-VN" sz="1400" b="0" dirty="0">
                          <a:latin typeface="Montserrat" pitchFamily="2" charset="0"/>
                        </a:rPr>
                        <a:t>Hệ sinh thái Ethereum, nhưng tối ưu về phí giao dịch và tốc độ</a:t>
                      </a:r>
                      <a:endParaRPr lang="en-US" sz="1400" b="0" dirty="0">
                        <a:latin typeface="Montserrat"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err="1">
                          <a:latin typeface="Montserrat" pitchFamily="2" charset="0"/>
                        </a:rPr>
                        <a:t>Hệ</a:t>
                      </a:r>
                      <a:r>
                        <a:rPr lang="en-US" sz="1400" dirty="0">
                          <a:latin typeface="Montserrat" pitchFamily="2" charset="0"/>
                        </a:rPr>
                        <a:t> </a:t>
                      </a:r>
                      <a:r>
                        <a:rPr lang="en-US" sz="1400" dirty="0" err="1">
                          <a:latin typeface="Montserrat" pitchFamily="2" charset="0"/>
                        </a:rPr>
                        <a:t>sinh</a:t>
                      </a:r>
                      <a:r>
                        <a:rPr lang="en-US" sz="1400" dirty="0">
                          <a:latin typeface="Montserrat" pitchFamily="2" charset="0"/>
                        </a:rPr>
                        <a:t> </a:t>
                      </a:r>
                      <a:r>
                        <a:rPr lang="en-US" sz="1400" dirty="0" err="1">
                          <a:latin typeface="Montserrat" pitchFamily="2" charset="0"/>
                        </a:rPr>
                        <a:t>thái</a:t>
                      </a:r>
                      <a:r>
                        <a:rPr lang="en-US" sz="1400" dirty="0">
                          <a:latin typeface="Montserrat" pitchFamily="2" charset="0"/>
                        </a:rPr>
                        <a:t> </a:t>
                      </a:r>
                      <a:r>
                        <a:rPr lang="en-US" sz="1400" dirty="0" err="1">
                          <a:latin typeface="Montserrat" pitchFamily="2" charset="0"/>
                        </a:rPr>
                        <a:t>tập</a:t>
                      </a:r>
                      <a:r>
                        <a:rPr lang="en-US" sz="1400" dirty="0">
                          <a:latin typeface="Montserrat" pitchFamily="2" charset="0"/>
                        </a:rPr>
                        <a:t> </a:t>
                      </a:r>
                      <a:r>
                        <a:rPr lang="en-US" sz="1400" dirty="0" err="1">
                          <a:latin typeface="Montserrat" pitchFamily="2" charset="0"/>
                        </a:rPr>
                        <a:t>trung</a:t>
                      </a:r>
                      <a:r>
                        <a:rPr lang="en-US" sz="1400" dirty="0">
                          <a:latin typeface="Montserrat" pitchFamily="2" charset="0"/>
                        </a:rPr>
                        <a:t> </a:t>
                      </a:r>
                      <a:r>
                        <a:rPr lang="en-US" sz="1400" dirty="0" err="1">
                          <a:latin typeface="Montserrat" pitchFamily="2" charset="0"/>
                        </a:rPr>
                        <a:t>vào</a:t>
                      </a:r>
                      <a:r>
                        <a:rPr lang="en-US" sz="1400" dirty="0">
                          <a:latin typeface="Montserrat" pitchFamily="2" charset="0"/>
                        </a:rPr>
                        <a:t> </a:t>
                      </a:r>
                      <a:r>
                        <a:rPr lang="en-US" sz="1400" dirty="0" err="1">
                          <a:latin typeface="Montserrat" pitchFamily="2" charset="0"/>
                        </a:rPr>
                        <a:t>bảo</a:t>
                      </a:r>
                      <a:r>
                        <a:rPr lang="en-US" sz="1400" dirty="0">
                          <a:latin typeface="Montserrat" pitchFamily="2" charset="0"/>
                        </a:rPr>
                        <a:t> </a:t>
                      </a:r>
                      <a:r>
                        <a:rPr lang="en-US" sz="1400" dirty="0" err="1">
                          <a:latin typeface="Montserrat" pitchFamily="2" charset="0"/>
                        </a:rPr>
                        <a:t>mật</a:t>
                      </a:r>
                      <a:r>
                        <a:rPr lang="en-US" sz="1400" dirty="0">
                          <a:latin typeface="Montserrat" pitchFamily="2" charset="0"/>
                        </a:rPr>
                        <a:t>, AI </a:t>
                      </a:r>
                      <a:r>
                        <a:rPr lang="en-US" sz="1400" dirty="0" err="1">
                          <a:latin typeface="Montserrat" pitchFamily="2" charset="0"/>
                        </a:rPr>
                        <a:t>và</a:t>
                      </a:r>
                      <a:r>
                        <a:rPr lang="en-US" sz="1400" dirty="0">
                          <a:latin typeface="Montserrat" pitchFamily="2" charset="0"/>
                        </a:rPr>
                        <a:t> DeFi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r>
                        <a:rPr lang="en-US" sz="1400" b="0" dirty="0" err="1">
                          <a:latin typeface="Montserrat" pitchFamily="2" charset="0"/>
                        </a:rPr>
                        <a:t>Hệ</a:t>
                      </a:r>
                      <a:r>
                        <a:rPr lang="en-US" sz="1400" b="0" dirty="0">
                          <a:latin typeface="Montserrat" pitchFamily="2" charset="0"/>
                        </a:rPr>
                        <a:t> </a:t>
                      </a:r>
                      <a:r>
                        <a:rPr lang="en-US" sz="1400" b="0" dirty="0" err="1">
                          <a:latin typeface="Montserrat" pitchFamily="2" charset="0"/>
                        </a:rPr>
                        <a:t>sinh</a:t>
                      </a:r>
                      <a:r>
                        <a:rPr lang="en-US" sz="1400" b="0" dirty="0">
                          <a:latin typeface="Montserrat" pitchFamily="2" charset="0"/>
                        </a:rPr>
                        <a:t> </a:t>
                      </a:r>
                      <a:r>
                        <a:rPr lang="en-US" sz="1400" b="0" dirty="0" err="1">
                          <a:latin typeface="Montserrat" pitchFamily="2" charset="0"/>
                        </a:rPr>
                        <a:t>thái</a:t>
                      </a:r>
                      <a:r>
                        <a:rPr lang="en-US" sz="1400" b="0" dirty="0">
                          <a:latin typeface="Montserrat" pitchFamily="2" charset="0"/>
                        </a:rPr>
                        <a:t> </a:t>
                      </a:r>
                      <a:r>
                        <a:rPr lang="en-US" sz="1400" b="0" dirty="0" err="1">
                          <a:latin typeface="Montserrat" pitchFamily="2" charset="0"/>
                        </a:rPr>
                        <a:t>tập</a:t>
                      </a:r>
                      <a:r>
                        <a:rPr lang="en-US" sz="1400" b="0" dirty="0">
                          <a:latin typeface="Montserrat" pitchFamily="2" charset="0"/>
                        </a:rPr>
                        <a:t> </a:t>
                      </a:r>
                      <a:r>
                        <a:rPr lang="en-US" sz="1400" b="0" dirty="0" err="1">
                          <a:latin typeface="Montserrat" pitchFamily="2" charset="0"/>
                        </a:rPr>
                        <a:t>trung</a:t>
                      </a:r>
                      <a:r>
                        <a:rPr lang="en-US" sz="1400" b="0" dirty="0">
                          <a:latin typeface="Montserrat" pitchFamily="2" charset="0"/>
                        </a:rPr>
                        <a:t> </a:t>
                      </a:r>
                      <a:r>
                        <a:rPr lang="en-US" sz="1400" b="0" dirty="0" err="1">
                          <a:latin typeface="Montserrat" pitchFamily="2" charset="0"/>
                        </a:rPr>
                        <a:t>vào</a:t>
                      </a:r>
                      <a:r>
                        <a:rPr lang="en-US" sz="1400" b="0" dirty="0">
                          <a:latin typeface="Montserrat" pitchFamily="2" charset="0"/>
                        </a:rPr>
                        <a:t> AI </a:t>
                      </a:r>
                      <a:r>
                        <a:rPr lang="en-US" sz="1400" b="0" dirty="0" err="1">
                          <a:latin typeface="Montserrat" pitchFamily="2" charset="0"/>
                        </a:rPr>
                        <a:t>và</a:t>
                      </a:r>
                      <a:r>
                        <a:rPr lang="en-US" sz="1400" b="0" dirty="0">
                          <a:latin typeface="Montserrat" pitchFamily="2" charset="0"/>
                        </a:rPr>
                        <a:t> Web3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6069478"/>
                  </a:ext>
                </a:extLst>
              </a:tr>
            </a:tbl>
          </a:graphicData>
        </a:graphic>
      </p:graphicFrame>
    </p:spTree>
    <p:extLst>
      <p:ext uri="{BB962C8B-B14F-4D97-AF65-F5344CB8AC3E}">
        <p14:creationId xmlns:p14="http://schemas.microsoft.com/office/powerpoint/2010/main" val="1907475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E0BCE3-7A85-71CE-E027-A8E454AF1454}"/>
              </a:ext>
            </a:extLst>
          </p:cNvPr>
          <p:cNvSpPr>
            <a:spLocks noGrp="1"/>
          </p:cNvSpPr>
          <p:nvPr>
            <p:ph type="ctrTitle"/>
          </p:nvPr>
        </p:nvSpPr>
        <p:spPr>
          <a:xfrm>
            <a:off x="6096000" y="2851804"/>
            <a:ext cx="5888736" cy="1154391"/>
          </a:xfrm>
        </p:spPr>
        <p:txBody>
          <a:bodyPr>
            <a:normAutofit/>
          </a:bodyPr>
          <a:lstStyle/>
          <a:p>
            <a:pPr algn="ctr"/>
            <a:r>
              <a:rPr lang="vi-VN" sz="3500" dirty="0">
                <a:latin typeface="Montserrat" pitchFamily="2" charset="0"/>
              </a:rPr>
              <a:t>I. Cơ chế đồng thuận của một số mạng</a:t>
            </a:r>
            <a:endParaRPr lang="en-US" sz="3500" b="1" dirty="0">
              <a:latin typeface="Montserrat" pitchFamily="2" charset="0"/>
            </a:endParaRPr>
          </a:p>
        </p:txBody>
      </p:sp>
    </p:spTree>
    <p:extLst>
      <p:ext uri="{BB962C8B-B14F-4D97-AF65-F5344CB8AC3E}">
        <p14:creationId xmlns:p14="http://schemas.microsoft.com/office/powerpoint/2010/main" val="954410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BF9F0-B02C-F479-3755-F41439C1E147}"/>
              </a:ext>
            </a:extLst>
          </p:cNvPr>
          <p:cNvSpPr>
            <a:spLocks noGrp="1"/>
          </p:cNvSpPr>
          <p:nvPr>
            <p:ph type="title"/>
          </p:nvPr>
        </p:nvSpPr>
        <p:spPr>
          <a:xfrm>
            <a:off x="6095999" y="441960"/>
            <a:ext cx="5641897" cy="3316893"/>
          </a:xfrm>
        </p:spPr>
        <p:txBody>
          <a:bodyPr>
            <a:normAutofit/>
          </a:bodyPr>
          <a:lstStyle/>
          <a:p>
            <a:r>
              <a:rPr lang="vi-VN" sz="3500" dirty="0">
                <a:latin typeface="Montserrat" pitchFamily="2" charset="0"/>
              </a:rPr>
              <a:t>II. Coin, token</a:t>
            </a:r>
            <a:endParaRPr lang="en-ZA" sz="3500" dirty="0">
              <a:latin typeface="Montserrat" pitchFamily="2" charset="0"/>
            </a:endParaRPr>
          </a:p>
        </p:txBody>
      </p:sp>
    </p:spTree>
    <p:extLst>
      <p:ext uri="{BB962C8B-B14F-4D97-AF65-F5344CB8AC3E}">
        <p14:creationId xmlns:p14="http://schemas.microsoft.com/office/powerpoint/2010/main" val="4043390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68288-6CD1-B14C-BA1E-9B489E686136}"/>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93A69DE-9DA9-05E1-DA38-8A8336F7697A}"/>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21</a:t>
            </a:fld>
            <a:endParaRPr lang="en-US" dirty="0"/>
          </a:p>
        </p:txBody>
      </p:sp>
      <p:sp>
        <p:nvSpPr>
          <p:cNvPr id="7" name="Title 1">
            <a:extLst>
              <a:ext uri="{FF2B5EF4-FFF2-40B4-BE49-F238E27FC236}">
                <a16:creationId xmlns:a16="http://schemas.microsoft.com/office/drawing/2014/main" id="{1B52134D-49E5-1BF3-CB63-267A398ED974}"/>
              </a:ext>
            </a:extLst>
          </p:cNvPr>
          <p:cNvSpPr>
            <a:spLocks noGrp="1"/>
          </p:cNvSpPr>
          <p:nvPr>
            <p:ph type="title"/>
          </p:nvPr>
        </p:nvSpPr>
        <p:spPr>
          <a:xfrm>
            <a:off x="893064" y="308719"/>
            <a:ext cx="8297380" cy="841248"/>
          </a:xfrm>
        </p:spPr>
        <p:txBody>
          <a:bodyPr/>
          <a:lstStyle/>
          <a:p>
            <a:r>
              <a:rPr lang="vi-VN" dirty="0"/>
              <a:t>1. Coin và token</a:t>
            </a:r>
            <a:endParaRPr lang="en-ZA" dirty="0"/>
          </a:p>
        </p:txBody>
      </p:sp>
      <p:sp>
        <p:nvSpPr>
          <p:cNvPr id="13" name="TextBox 12">
            <a:extLst>
              <a:ext uri="{FF2B5EF4-FFF2-40B4-BE49-F238E27FC236}">
                <a16:creationId xmlns:a16="http://schemas.microsoft.com/office/drawing/2014/main" id="{1784AD21-3596-FF3C-9965-1382ACC2D98E}"/>
              </a:ext>
            </a:extLst>
          </p:cNvPr>
          <p:cNvSpPr txBox="1"/>
          <p:nvPr/>
        </p:nvSpPr>
        <p:spPr>
          <a:xfrm>
            <a:off x="893064" y="1399032"/>
            <a:ext cx="10930128" cy="2087174"/>
          </a:xfrm>
          <a:prstGeom prst="rect">
            <a:avLst/>
          </a:prstGeom>
          <a:noFill/>
        </p:spPr>
        <p:txBody>
          <a:bodyPr wrap="square" rtlCol="0">
            <a:spAutoFit/>
          </a:bodyPr>
          <a:lstStyle/>
          <a:p>
            <a:pPr>
              <a:lnSpc>
                <a:spcPct val="150000"/>
              </a:lnSpc>
            </a:pPr>
            <a:r>
              <a:rPr lang="vi-VN" sz="1600" b="1" dirty="0">
                <a:latin typeface="Montserrat" pitchFamily="2" charset="0"/>
              </a:rPr>
              <a:t>Coin</a:t>
            </a:r>
          </a:p>
          <a:p>
            <a:pPr marL="742950" lvl="1" indent="-285750">
              <a:lnSpc>
                <a:spcPct val="150000"/>
              </a:lnSpc>
              <a:buFont typeface="Arial" panose="020B0604020202020204" pitchFamily="34" charset="0"/>
              <a:buChar char="•"/>
            </a:pPr>
            <a:r>
              <a:rPr lang="vi-VN" sz="1400" dirty="0">
                <a:latin typeface="Montserrat" pitchFamily="2" charset="0"/>
              </a:rPr>
              <a:t>Định nghĩa: Tiền điện tử có blockchain riêng. </a:t>
            </a:r>
          </a:p>
          <a:p>
            <a:pPr marL="742950" lvl="1" indent="-285750">
              <a:lnSpc>
                <a:spcPct val="150000"/>
              </a:lnSpc>
              <a:buFont typeface="Arial" panose="020B0604020202020204" pitchFamily="34" charset="0"/>
              <a:buChar char="•"/>
            </a:pPr>
            <a:r>
              <a:rPr lang="vi-VN" sz="1400" dirty="0">
                <a:latin typeface="Montserrat" pitchFamily="2" charset="0"/>
              </a:rPr>
              <a:t>Mục đích: Thanh toán, giao dịch, hoặc làm phương tiện trao đổi giá trị. </a:t>
            </a:r>
          </a:p>
          <a:p>
            <a:pPr>
              <a:lnSpc>
                <a:spcPct val="150000"/>
              </a:lnSpc>
            </a:pPr>
            <a:r>
              <a:rPr lang="vi-VN" sz="1600" b="1" dirty="0">
                <a:latin typeface="Montserrat" pitchFamily="2" charset="0"/>
              </a:rPr>
              <a:t>Token</a:t>
            </a:r>
          </a:p>
          <a:p>
            <a:pPr marL="742950" lvl="1" indent="-285750">
              <a:lnSpc>
                <a:spcPct val="150000"/>
              </a:lnSpc>
              <a:buFont typeface="Arial" panose="020B0604020202020204" pitchFamily="34" charset="0"/>
              <a:buChar char="•"/>
            </a:pPr>
            <a:r>
              <a:rPr lang="vi-VN" sz="1400" dirty="0">
                <a:latin typeface="Montserrat" pitchFamily="2" charset="0"/>
              </a:rPr>
              <a:t>Định nghĩa: Tài sản kỹ thuật số được xây dựng và hoạt động trên blockchain của dự án khác.</a:t>
            </a:r>
          </a:p>
          <a:p>
            <a:pPr marL="742950" lvl="1" indent="-285750">
              <a:lnSpc>
                <a:spcPct val="150000"/>
              </a:lnSpc>
              <a:buFont typeface="Arial" panose="020B0604020202020204" pitchFamily="34" charset="0"/>
              <a:buChar char="•"/>
            </a:pPr>
            <a:r>
              <a:rPr lang="vi-VN" sz="1400" dirty="0">
                <a:latin typeface="Montserrat" pitchFamily="2" charset="0"/>
              </a:rPr>
              <a:t>Mục đích: Đại diện cho tài sản, quyền sở hữu, hoặc phục vụ trong các dApps (ứng dụng phi tập trung).</a:t>
            </a:r>
            <a:endParaRPr lang="en-US" sz="1400" dirty="0">
              <a:latin typeface="Montserrat" pitchFamily="2" charset="0"/>
            </a:endParaRPr>
          </a:p>
        </p:txBody>
      </p:sp>
    </p:spTree>
    <p:extLst>
      <p:ext uri="{BB962C8B-B14F-4D97-AF65-F5344CB8AC3E}">
        <p14:creationId xmlns:p14="http://schemas.microsoft.com/office/powerpoint/2010/main" val="7539185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619C8-C02E-E8E1-4C66-B083CC283E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4067A0-484E-4F39-6775-7AAC7148F17C}"/>
              </a:ext>
            </a:extLst>
          </p:cNvPr>
          <p:cNvSpPr>
            <a:spLocks noGrp="1"/>
          </p:cNvSpPr>
          <p:nvPr>
            <p:ph type="title"/>
          </p:nvPr>
        </p:nvSpPr>
        <p:spPr>
          <a:xfrm>
            <a:off x="893064" y="308719"/>
            <a:ext cx="8297380" cy="841248"/>
          </a:xfrm>
        </p:spPr>
        <p:txBody>
          <a:bodyPr>
            <a:normAutofit/>
          </a:bodyPr>
          <a:lstStyle/>
          <a:p>
            <a:r>
              <a:rPr lang="vi-VN" sz="2600" dirty="0"/>
              <a:t>2. </a:t>
            </a:r>
            <a:r>
              <a:rPr lang="nb-NO" sz="2600" dirty="0"/>
              <a:t>Fungible token và Non-Fungible token</a:t>
            </a:r>
            <a:endParaRPr lang="en-ZA" sz="2600" dirty="0"/>
          </a:p>
        </p:txBody>
      </p:sp>
      <p:sp>
        <p:nvSpPr>
          <p:cNvPr id="3" name="Slide Number Placeholder 2">
            <a:extLst>
              <a:ext uri="{FF2B5EF4-FFF2-40B4-BE49-F238E27FC236}">
                <a16:creationId xmlns:a16="http://schemas.microsoft.com/office/drawing/2014/main" id="{4D630628-B966-1C62-6A44-FF89ADA1CAEB}"/>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22</a:t>
            </a:fld>
            <a:endParaRPr lang="en-US" dirty="0"/>
          </a:p>
        </p:txBody>
      </p:sp>
      <p:sp>
        <p:nvSpPr>
          <p:cNvPr id="10" name="TextBox 9">
            <a:extLst>
              <a:ext uri="{FF2B5EF4-FFF2-40B4-BE49-F238E27FC236}">
                <a16:creationId xmlns:a16="http://schemas.microsoft.com/office/drawing/2014/main" id="{223CF285-80E0-1FED-B63B-0E08784A9EC0}"/>
              </a:ext>
            </a:extLst>
          </p:cNvPr>
          <p:cNvSpPr txBox="1"/>
          <p:nvPr/>
        </p:nvSpPr>
        <p:spPr>
          <a:xfrm>
            <a:off x="893064" y="1399032"/>
            <a:ext cx="8529028" cy="4672498"/>
          </a:xfrm>
          <a:prstGeom prst="rect">
            <a:avLst/>
          </a:prstGeom>
          <a:noFill/>
        </p:spPr>
        <p:txBody>
          <a:bodyPr wrap="square" rtlCol="0">
            <a:spAutoFit/>
          </a:bodyPr>
          <a:lstStyle/>
          <a:p>
            <a:pPr>
              <a:lnSpc>
                <a:spcPct val="150000"/>
              </a:lnSpc>
            </a:pPr>
            <a:r>
              <a:rPr lang="vi-VN" sz="1600" b="1" dirty="0">
                <a:latin typeface="Montserrat" pitchFamily="2" charset="0"/>
              </a:rPr>
              <a:t>Fungible Tokens</a:t>
            </a:r>
          </a:p>
          <a:p>
            <a:pPr marL="742950" lvl="1" indent="-285750">
              <a:lnSpc>
                <a:spcPct val="150000"/>
              </a:lnSpc>
              <a:buFont typeface="Arial" panose="020B0604020202020204" pitchFamily="34" charset="0"/>
              <a:buChar char="•"/>
            </a:pPr>
            <a:r>
              <a:rPr lang="vi-VN" sz="1400" b="1" dirty="0">
                <a:latin typeface="Montserrat" pitchFamily="2" charset="0"/>
              </a:rPr>
              <a:t>Định nghĩa: </a:t>
            </a:r>
            <a:r>
              <a:rPr lang="vi-VN" sz="1400" dirty="0">
                <a:latin typeface="Montserrat" pitchFamily="2" charset="0"/>
              </a:rPr>
              <a:t>Fungible tokens là các tài sản có thể chia nhỏ và có giá trị tương đương nhau.</a:t>
            </a:r>
          </a:p>
          <a:p>
            <a:pPr marL="742950" lvl="1" indent="-285750">
              <a:lnSpc>
                <a:spcPct val="150000"/>
              </a:lnSpc>
              <a:buFont typeface="Arial" panose="020B0604020202020204" pitchFamily="34" charset="0"/>
              <a:buChar char="•"/>
            </a:pPr>
            <a:r>
              <a:rPr lang="vi-VN" sz="1400" b="1" dirty="0">
                <a:latin typeface="Montserrat" pitchFamily="2" charset="0"/>
              </a:rPr>
              <a:t>Đặc điểm:</a:t>
            </a:r>
          </a:p>
          <a:p>
            <a:pPr marL="1200150" lvl="2" indent="-285750">
              <a:lnSpc>
                <a:spcPct val="150000"/>
              </a:lnSpc>
              <a:buFont typeface="Arial" panose="020B0604020202020204" pitchFamily="34" charset="0"/>
              <a:buChar char="•"/>
            </a:pPr>
            <a:r>
              <a:rPr lang="vi-VN" sz="1400" dirty="0">
                <a:latin typeface="Montserrat" pitchFamily="2" charset="0"/>
              </a:rPr>
              <a:t>Có thể thay thế lẫn nhau (ví dụ: 1 BTC ở New York luôn có giá trị bằng 1 BTC ở London).</a:t>
            </a:r>
          </a:p>
          <a:p>
            <a:pPr marL="1200150" lvl="2" indent="-285750">
              <a:lnSpc>
                <a:spcPct val="150000"/>
              </a:lnSpc>
              <a:buFont typeface="Arial" panose="020B0604020202020204" pitchFamily="34" charset="0"/>
              <a:buChar char="•"/>
            </a:pPr>
            <a:r>
              <a:rPr lang="vi-VN" sz="1400" dirty="0">
                <a:latin typeface="Montserrat" pitchFamily="2" charset="0"/>
              </a:rPr>
              <a:t>Có thể chia nhỏ thành các đơn vị nhỏ hơn (ví dụ: Bitcoin có thể chia thành Satoshi).</a:t>
            </a:r>
          </a:p>
          <a:p>
            <a:pPr>
              <a:lnSpc>
                <a:spcPct val="150000"/>
              </a:lnSpc>
            </a:pPr>
            <a:r>
              <a:rPr lang="en-US" sz="1600" b="1" dirty="0">
                <a:latin typeface="Montserrat" pitchFamily="2" charset="0"/>
              </a:rPr>
              <a:t>Non-Fungible Tokens (NFTs) </a:t>
            </a:r>
            <a:endParaRPr lang="vi-VN" sz="1400" b="1" dirty="0">
              <a:latin typeface="Montserrat" pitchFamily="2" charset="0"/>
            </a:endParaRPr>
          </a:p>
          <a:p>
            <a:pPr marL="742950" lvl="1" indent="-285750">
              <a:lnSpc>
                <a:spcPct val="150000"/>
              </a:lnSpc>
              <a:buFont typeface="Arial" panose="020B0604020202020204" pitchFamily="34" charset="0"/>
              <a:buChar char="•"/>
            </a:pPr>
            <a:r>
              <a:rPr lang="en-US" sz="1400" b="1" dirty="0" err="1">
                <a:latin typeface="Montserrat" pitchFamily="2" charset="0"/>
              </a:rPr>
              <a:t>Định</a:t>
            </a:r>
            <a:r>
              <a:rPr lang="vi-VN" sz="1400" b="1" dirty="0">
                <a:latin typeface="Montserrat" pitchFamily="2" charset="0"/>
              </a:rPr>
              <a:t> </a:t>
            </a:r>
            <a:r>
              <a:rPr lang="en-US" sz="1400" b="1" dirty="0" err="1">
                <a:latin typeface="Montserrat" pitchFamily="2" charset="0"/>
              </a:rPr>
              <a:t>nghĩa</a:t>
            </a:r>
            <a:r>
              <a:rPr lang="en-US" sz="1400" b="1" dirty="0">
                <a:latin typeface="Montserrat" pitchFamily="2" charset="0"/>
              </a:rPr>
              <a:t>: </a:t>
            </a:r>
            <a:r>
              <a:rPr lang="en-US" sz="1400" dirty="0">
                <a:latin typeface="Montserrat" pitchFamily="2" charset="0"/>
              </a:rPr>
              <a:t>NFTs </a:t>
            </a:r>
            <a:r>
              <a:rPr lang="en-US" sz="1400" dirty="0" err="1">
                <a:latin typeface="Montserrat" pitchFamily="2" charset="0"/>
              </a:rPr>
              <a:t>là</a:t>
            </a:r>
            <a:r>
              <a:rPr lang="en-US" sz="1400" dirty="0">
                <a:latin typeface="Montserrat" pitchFamily="2" charset="0"/>
              </a:rPr>
              <a:t> </a:t>
            </a:r>
            <a:r>
              <a:rPr lang="en-US" sz="1400" dirty="0" err="1">
                <a:latin typeface="Montserrat" pitchFamily="2" charset="0"/>
              </a:rPr>
              <a:t>các</a:t>
            </a:r>
            <a:r>
              <a:rPr lang="en-US" sz="1400" dirty="0">
                <a:latin typeface="Montserrat" pitchFamily="2" charset="0"/>
              </a:rPr>
              <a:t> </a:t>
            </a:r>
            <a:r>
              <a:rPr lang="en-US" sz="1400" dirty="0" err="1">
                <a:latin typeface="Montserrat" pitchFamily="2" charset="0"/>
              </a:rPr>
              <a:t>tài</a:t>
            </a:r>
            <a:r>
              <a:rPr lang="en-US" sz="1400" dirty="0">
                <a:latin typeface="Montserrat" pitchFamily="2" charset="0"/>
              </a:rPr>
              <a:t> </a:t>
            </a:r>
            <a:r>
              <a:rPr lang="en-US" sz="1400" dirty="0" err="1">
                <a:latin typeface="Montserrat" pitchFamily="2" charset="0"/>
              </a:rPr>
              <a:t>sản</a:t>
            </a:r>
            <a:r>
              <a:rPr lang="en-US" sz="1400" dirty="0">
                <a:latin typeface="Montserrat" pitchFamily="2" charset="0"/>
              </a:rPr>
              <a:t> </a:t>
            </a:r>
            <a:r>
              <a:rPr lang="en-US" sz="1400" dirty="0" err="1">
                <a:latin typeface="Montserrat" pitchFamily="2" charset="0"/>
              </a:rPr>
              <a:t>độc</a:t>
            </a:r>
            <a:r>
              <a:rPr lang="en-US" sz="1400" dirty="0">
                <a:latin typeface="Montserrat" pitchFamily="2" charset="0"/>
              </a:rPr>
              <a:t> </a:t>
            </a:r>
            <a:r>
              <a:rPr lang="en-US" sz="1400" dirty="0" err="1">
                <a:latin typeface="Montserrat" pitchFamily="2" charset="0"/>
              </a:rPr>
              <a:t>nhất</a:t>
            </a:r>
            <a:r>
              <a:rPr lang="en-US" sz="1400" dirty="0">
                <a:latin typeface="Montserrat" pitchFamily="2" charset="0"/>
              </a:rPr>
              <a:t> </a:t>
            </a:r>
            <a:r>
              <a:rPr lang="en-US" sz="1400" dirty="0" err="1">
                <a:latin typeface="Montserrat" pitchFamily="2" charset="0"/>
              </a:rPr>
              <a:t>và</a:t>
            </a:r>
            <a:r>
              <a:rPr lang="en-US" sz="1400" dirty="0">
                <a:latin typeface="Montserrat" pitchFamily="2" charset="0"/>
              </a:rPr>
              <a:t> </a:t>
            </a:r>
            <a:r>
              <a:rPr lang="en-US" sz="1400" dirty="0" err="1">
                <a:latin typeface="Montserrat" pitchFamily="2" charset="0"/>
              </a:rPr>
              <a:t>không</a:t>
            </a:r>
            <a:r>
              <a:rPr lang="en-US" sz="1400" dirty="0">
                <a:latin typeface="Montserrat" pitchFamily="2" charset="0"/>
              </a:rPr>
              <a:t> </a:t>
            </a:r>
            <a:r>
              <a:rPr lang="en-US" sz="1400" dirty="0" err="1">
                <a:latin typeface="Montserrat" pitchFamily="2" charset="0"/>
              </a:rPr>
              <a:t>thể</a:t>
            </a:r>
            <a:r>
              <a:rPr lang="en-US" sz="1400" dirty="0">
                <a:latin typeface="Montserrat" pitchFamily="2" charset="0"/>
              </a:rPr>
              <a:t> </a:t>
            </a:r>
            <a:r>
              <a:rPr lang="en-US" sz="1400" dirty="0" err="1">
                <a:latin typeface="Montserrat" pitchFamily="2" charset="0"/>
              </a:rPr>
              <a:t>thay</a:t>
            </a:r>
            <a:r>
              <a:rPr lang="en-US" sz="1400" dirty="0">
                <a:latin typeface="Montserrat" pitchFamily="2" charset="0"/>
              </a:rPr>
              <a:t> </a:t>
            </a:r>
            <a:r>
              <a:rPr lang="en-US" sz="1400" dirty="0" err="1">
                <a:latin typeface="Montserrat" pitchFamily="2" charset="0"/>
              </a:rPr>
              <a:t>thế</a:t>
            </a:r>
            <a:r>
              <a:rPr lang="en-US" sz="1400" dirty="0">
                <a:latin typeface="Montserrat" pitchFamily="2" charset="0"/>
              </a:rPr>
              <a:t> </a:t>
            </a:r>
            <a:r>
              <a:rPr lang="en-US" sz="1400" dirty="0" err="1">
                <a:latin typeface="Montserrat" pitchFamily="2" charset="0"/>
              </a:rPr>
              <a:t>lẫn</a:t>
            </a:r>
            <a:r>
              <a:rPr lang="en-US" sz="1400" dirty="0">
                <a:latin typeface="Montserrat" pitchFamily="2" charset="0"/>
              </a:rPr>
              <a:t> </a:t>
            </a:r>
            <a:r>
              <a:rPr lang="en-US" sz="1400" dirty="0" err="1">
                <a:latin typeface="Montserrat" pitchFamily="2" charset="0"/>
              </a:rPr>
              <a:t>nhau</a:t>
            </a:r>
            <a:r>
              <a:rPr lang="en-US" sz="1400" dirty="0">
                <a:latin typeface="Montserrat" pitchFamily="2" charset="0"/>
              </a:rPr>
              <a:t>. </a:t>
            </a:r>
            <a:endParaRPr lang="vi-VN" sz="1400" dirty="0">
              <a:latin typeface="Montserrat" pitchFamily="2" charset="0"/>
            </a:endParaRPr>
          </a:p>
          <a:p>
            <a:pPr marL="742950" lvl="1" indent="-285750">
              <a:lnSpc>
                <a:spcPct val="150000"/>
              </a:lnSpc>
              <a:buFont typeface="Arial" panose="020B0604020202020204" pitchFamily="34" charset="0"/>
              <a:buChar char="•"/>
            </a:pPr>
            <a:r>
              <a:rPr lang="en-US" sz="1400" b="1" dirty="0" err="1">
                <a:latin typeface="Montserrat" pitchFamily="2" charset="0"/>
              </a:rPr>
              <a:t>Đặc</a:t>
            </a:r>
            <a:r>
              <a:rPr lang="vi-VN" sz="1400" b="1" dirty="0">
                <a:latin typeface="Montserrat" pitchFamily="2" charset="0"/>
              </a:rPr>
              <a:t> </a:t>
            </a:r>
            <a:r>
              <a:rPr lang="en-US" sz="1400" b="1" dirty="0" err="1">
                <a:latin typeface="Montserrat" pitchFamily="2" charset="0"/>
              </a:rPr>
              <a:t>điểm</a:t>
            </a:r>
            <a:r>
              <a:rPr lang="en-US" sz="1400" b="1" dirty="0">
                <a:latin typeface="Montserrat" pitchFamily="2" charset="0"/>
              </a:rPr>
              <a:t>:</a:t>
            </a:r>
            <a:endParaRPr lang="vi-VN" sz="1400" b="1" dirty="0">
              <a:latin typeface="Montserrat" pitchFamily="2" charset="0"/>
            </a:endParaRPr>
          </a:p>
          <a:p>
            <a:pPr marL="1200150" lvl="2" indent="-285750">
              <a:lnSpc>
                <a:spcPct val="150000"/>
              </a:lnSpc>
              <a:buFont typeface="Arial" panose="020B0604020202020204" pitchFamily="34" charset="0"/>
              <a:buChar char="•"/>
            </a:pPr>
            <a:r>
              <a:rPr lang="en-US" sz="1400" dirty="0" err="1">
                <a:latin typeface="Montserrat" pitchFamily="2" charset="0"/>
              </a:rPr>
              <a:t>Không</a:t>
            </a:r>
            <a:r>
              <a:rPr lang="en-US" sz="1400" dirty="0">
                <a:latin typeface="Montserrat" pitchFamily="2" charset="0"/>
              </a:rPr>
              <a:t> chia </a:t>
            </a:r>
            <a:r>
              <a:rPr lang="en-US" sz="1400" dirty="0" err="1">
                <a:latin typeface="Montserrat" pitchFamily="2" charset="0"/>
              </a:rPr>
              <a:t>nhỏ</a:t>
            </a:r>
            <a:r>
              <a:rPr lang="en-US" sz="1400" dirty="0">
                <a:latin typeface="Montserrat" pitchFamily="2" charset="0"/>
              </a:rPr>
              <a:t>, </a:t>
            </a:r>
            <a:r>
              <a:rPr lang="en-US" sz="1400" dirty="0" err="1">
                <a:latin typeface="Montserrat" pitchFamily="2" charset="0"/>
              </a:rPr>
              <a:t>đại</a:t>
            </a:r>
            <a:r>
              <a:rPr lang="en-US" sz="1400" dirty="0">
                <a:latin typeface="Montserrat" pitchFamily="2" charset="0"/>
              </a:rPr>
              <a:t> </a:t>
            </a:r>
            <a:r>
              <a:rPr lang="en-US" sz="1400" dirty="0" err="1">
                <a:latin typeface="Montserrat" pitchFamily="2" charset="0"/>
              </a:rPr>
              <a:t>diện</a:t>
            </a:r>
            <a:r>
              <a:rPr lang="en-US" sz="1400" dirty="0">
                <a:latin typeface="Montserrat" pitchFamily="2" charset="0"/>
              </a:rPr>
              <a:t> </a:t>
            </a:r>
            <a:r>
              <a:rPr lang="en-US" sz="1400" dirty="0" err="1">
                <a:latin typeface="Montserrat" pitchFamily="2" charset="0"/>
              </a:rPr>
              <a:t>cho</a:t>
            </a:r>
            <a:r>
              <a:rPr lang="en-US" sz="1400" dirty="0">
                <a:latin typeface="Montserrat" pitchFamily="2" charset="0"/>
              </a:rPr>
              <a:t> </a:t>
            </a:r>
            <a:r>
              <a:rPr lang="en-US" sz="1400" dirty="0" err="1">
                <a:latin typeface="Montserrat" pitchFamily="2" charset="0"/>
              </a:rPr>
              <a:t>quyền</a:t>
            </a:r>
            <a:r>
              <a:rPr lang="en-US" sz="1400" dirty="0">
                <a:latin typeface="Montserrat" pitchFamily="2" charset="0"/>
              </a:rPr>
              <a:t> </a:t>
            </a:r>
            <a:r>
              <a:rPr lang="en-US" sz="1400" dirty="0" err="1">
                <a:latin typeface="Montserrat" pitchFamily="2" charset="0"/>
              </a:rPr>
              <a:t>sở</a:t>
            </a:r>
            <a:r>
              <a:rPr lang="en-US" sz="1400" dirty="0">
                <a:latin typeface="Montserrat" pitchFamily="2" charset="0"/>
              </a:rPr>
              <a:t> </a:t>
            </a:r>
            <a:r>
              <a:rPr lang="en-US" sz="1400" dirty="0" err="1">
                <a:latin typeface="Montserrat" pitchFamily="2" charset="0"/>
              </a:rPr>
              <a:t>hữu</a:t>
            </a:r>
            <a:r>
              <a:rPr lang="en-US" sz="1400" dirty="0">
                <a:latin typeface="Montserrat" pitchFamily="2" charset="0"/>
              </a:rPr>
              <a:t> </a:t>
            </a:r>
            <a:r>
              <a:rPr lang="en-US" sz="1400" dirty="0" err="1">
                <a:latin typeface="Montserrat" pitchFamily="2" charset="0"/>
              </a:rPr>
              <a:t>của</a:t>
            </a:r>
            <a:r>
              <a:rPr lang="en-US" sz="1400" dirty="0">
                <a:latin typeface="Montserrat" pitchFamily="2" charset="0"/>
              </a:rPr>
              <a:t> </a:t>
            </a:r>
            <a:r>
              <a:rPr lang="en-US" sz="1400" dirty="0" err="1">
                <a:latin typeface="Montserrat" pitchFamily="2" charset="0"/>
              </a:rPr>
              <a:t>một</a:t>
            </a:r>
            <a:r>
              <a:rPr lang="en-US" sz="1400" dirty="0">
                <a:latin typeface="Montserrat" pitchFamily="2" charset="0"/>
              </a:rPr>
              <a:t> </a:t>
            </a:r>
            <a:r>
              <a:rPr lang="en-US" sz="1400" dirty="0" err="1">
                <a:latin typeface="Montserrat" pitchFamily="2" charset="0"/>
              </a:rPr>
              <a:t>tài</a:t>
            </a:r>
            <a:r>
              <a:rPr lang="en-US" sz="1400" dirty="0">
                <a:latin typeface="Montserrat" pitchFamily="2" charset="0"/>
              </a:rPr>
              <a:t> </a:t>
            </a:r>
            <a:r>
              <a:rPr lang="en-US" sz="1400" dirty="0" err="1">
                <a:latin typeface="Montserrat" pitchFamily="2" charset="0"/>
              </a:rPr>
              <a:t>sản</a:t>
            </a:r>
            <a:r>
              <a:rPr lang="en-US" sz="1400" dirty="0">
                <a:latin typeface="Montserrat" pitchFamily="2" charset="0"/>
              </a:rPr>
              <a:t> </a:t>
            </a:r>
            <a:r>
              <a:rPr lang="en-US" sz="1400" dirty="0" err="1">
                <a:latin typeface="Montserrat" pitchFamily="2" charset="0"/>
              </a:rPr>
              <a:t>duy</a:t>
            </a:r>
            <a:r>
              <a:rPr lang="en-US" sz="1400" dirty="0">
                <a:latin typeface="Montserrat" pitchFamily="2" charset="0"/>
              </a:rPr>
              <a:t> </a:t>
            </a:r>
            <a:r>
              <a:rPr lang="en-US" sz="1400" dirty="0" err="1">
                <a:latin typeface="Montserrat" pitchFamily="2" charset="0"/>
              </a:rPr>
              <a:t>nhất</a:t>
            </a:r>
            <a:r>
              <a:rPr lang="en-US" sz="1400" dirty="0">
                <a:latin typeface="Montserrat" pitchFamily="2" charset="0"/>
              </a:rPr>
              <a:t> </a:t>
            </a:r>
            <a:br>
              <a:rPr lang="vi-VN" sz="1400" dirty="0">
                <a:latin typeface="Montserrat" pitchFamily="2" charset="0"/>
              </a:rPr>
            </a:br>
            <a:r>
              <a:rPr lang="en-US" sz="1400" dirty="0">
                <a:latin typeface="Montserrat" pitchFamily="2" charset="0"/>
              </a:rPr>
              <a:t>(</a:t>
            </a:r>
            <a:r>
              <a:rPr lang="en-US" sz="1400" dirty="0" err="1">
                <a:latin typeface="Montserrat" pitchFamily="2" charset="0"/>
              </a:rPr>
              <a:t>ví</a:t>
            </a:r>
            <a:r>
              <a:rPr lang="en-US" sz="1400" dirty="0">
                <a:latin typeface="Montserrat" pitchFamily="2" charset="0"/>
              </a:rPr>
              <a:t> </a:t>
            </a:r>
            <a:r>
              <a:rPr lang="en-US" sz="1400" dirty="0" err="1">
                <a:latin typeface="Montserrat" pitchFamily="2" charset="0"/>
              </a:rPr>
              <a:t>dụ</a:t>
            </a:r>
            <a:r>
              <a:rPr lang="en-US" sz="1400" dirty="0">
                <a:latin typeface="Montserrat" pitchFamily="2" charset="0"/>
              </a:rPr>
              <a:t>: </a:t>
            </a:r>
            <a:r>
              <a:rPr lang="en-US" sz="1400" dirty="0" err="1">
                <a:latin typeface="Montserrat" pitchFamily="2" charset="0"/>
              </a:rPr>
              <a:t>hình</a:t>
            </a:r>
            <a:r>
              <a:rPr lang="en-US" sz="1400" dirty="0">
                <a:latin typeface="Montserrat" pitchFamily="2" charset="0"/>
              </a:rPr>
              <a:t> </a:t>
            </a:r>
            <a:r>
              <a:rPr lang="en-US" sz="1400" dirty="0" err="1">
                <a:latin typeface="Montserrat" pitchFamily="2" charset="0"/>
              </a:rPr>
              <a:t>ảnh</a:t>
            </a:r>
            <a:r>
              <a:rPr lang="en-US" sz="1400" dirty="0">
                <a:latin typeface="Montserrat" pitchFamily="2" charset="0"/>
              </a:rPr>
              <a:t>, </a:t>
            </a:r>
            <a:r>
              <a:rPr lang="en-US" sz="1400" dirty="0" err="1">
                <a:latin typeface="Montserrat" pitchFamily="2" charset="0"/>
              </a:rPr>
              <a:t>âm</a:t>
            </a:r>
            <a:r>
              <a:rPr lang="en-US" sz="1400" dirty="0">
                <a:latin typeface="Montserrat" pitchFamily="2" charset="0"/>
              </a:rPr>
              <a:t> </a:t>
            </a:r>
            <a:r>
              <a:rPr lang="en-US" sz="1400" dirty="0" err="1">
                <a:latin typeface="Montserrat" pitchFamily="2" charset="0"/>
              </a:rPr>
              <a:t>nhạc</a:t>
            </a:r>
            <a:r>
              <a:rPr lang="en-US" sz="1400" dirty="0">
                <a:latin typeface="Montserrat" pitchFamily="2" charset="0"/>
              </a:rPr>
              <a:t>, </a:t>
            </a:r>
            <a:r>
              <a:rPr lang="en-US" sz="1400" dirty="0" err="1">
                <a:latin typeface="Montserrat" pitchFamily="2" charset="0"/>
              </a:rPr>
              <a:t>tác</a:t>
            </a:r>
            <a:r>
              <a:rPr lang="en-US" sz="1400" dirty="0">
                <a:latin typeface="Montserrat" pitchFamily="2" charset="0"/>
              </a:rPr>
              <a:t> </a:t>
            </a:r>
            <a:r>
              <a:rPr lang="en-US" sz="1400" dirty="0" err="1">
                <a:latin typeface="Montserrat" pitchFamily="2" charset="0"/>
              </a:rPr>
              <a:t>phẩm</a:t>
            </a:r>
            <a:r>
              <a:rPr lang="en-US" sz="1400" dirty="0">
                <a:latin typeface="Montserrat" pitchFamily="2" charset="0"/>
              </a:rPr>
              <a:t> </a:t>
            </a:r>
            <a:r>
              <a:rPr lang="en-US" sz="1400" dirty="0" err="1">
                <a:latin typeface="Montserrat" pitchFamily="2" charset="0"/>
              </a:rPr>
              <a:t>nghệ</a:t>
            </a:r>
            <a:r>
              <a:rPr lang="en-US" sz="1400" dirty="0">
                <a:latin typeface="Montserrat" pitchFamily="2" charset="0"/>
              </a:rPr>
              <a:t> </a:t>
            </a:r>
            <a:r>
              <a:rPr lang="en-US" sz="1400" dirty="0" err="1">
                <a:latin typeface="Montserrat" pitchFamily="2" charset="0"/>
              </a:rPr>
              <a:t>thuật</a:t>
            </a:r>
            <a:r>
              <a:rPr lang="en-US" sz="1400" dirty="0">
                <a:latin typeface="Montserrat" pitchFamily="2" charset="0"/>
              </a:rPr>
              <a:t>). </a:t>
            </a:r>
            <a:endParaRPr lang="vi-VN" sz="1400" dirty="0">
              <a:latin typeface="Montserrat" pitchFamily="2" charset="0"/>
            </a:endParaRPr>
          </a:p>
          <a:p>
            <a:pPr marL="1200150" lvl="2" indent="-285750">
              <a:lnSpc>
                <a:spcPct val="150000"/>
              </a:lnSpc>
              <a:buFont typeface="Arial" panose="020B0604020202020204" pitchFamily="34" charset="0"/>
              <a:buChar char="•"/>
            </a:pPr>
            <a:r>
              <a:rPr lang="en-US" sz="1400" dirty="0" err="1">
                <a:latin typeface="Montserrat" pitchFamily="2" charset="0"/>
              </a:rPr>
              <a:t>Mỗi</a:t>
            </a:r>
            <a:r>
              <a:rPr lang="en-US" sz="1400" dirty="0">
                <a:latin typeface="Montserrat" pitchFamily="2" charset="0"/>
              </a:rPr>
              <a:t> NFT </a:t>
            </a:r>
            <a:r>
              <a:rPr lang="en-US" sz="1400" dirty="0" err="1">
                <a:latin typeface="Montserrat" pitchFamily="2" charset="0"/>
              </a:rPr>
              <a:t>có</a:t>
            </a:r>
            <a:r>
              <a:rPr lang="vi-VN" sz="1400" dirty="0">
                <a:latin typeface="Montserrat" pitchFamily="2" charset="0"/>
              </a:rPr>
              <a:t> </a:t>
            </a:r>
            <a:r>
              <a:rPr lang="en-US" sz="1400" dirty="0" err="1">
                <a:latin typeface="Montserrat" pitchFamily="2" charset="0"/>
              </a:rPr>
              <a:t>thông</a:t>
            </a:r>
            <a:r>
              <a:rPr lang="en-US" sz="1400" dirty="0">
                <a:latin typeface="Montserrat" pitchFamily="2" charset="0"/>
              </a:rPr>
              <a:t> tin </a:t>
            </a:r>
            <a:r>
              <a:rPr lang="en-US" sz="1400" dirty="0" err="1">
                <a:latin typeface="Montserrat" pitchFamily="2" charset="0"/>
              </a:rPr>
              <a:t>riêng</a:t>
            </a:r>
            <a:r>
              <a:rPr lang="en-US" sz="1400" dirty="0">
                <a:latin typeface="Montserrat" pitchFamily="2" charset="0"/>
              </a:rPr>
              <a:t> </a:t>
            </a:r>
            <a:r>
              <a:rPr lang="en-US" sz="1400" dirty="0" err="1">
                <a:latin typeface="Montserrat" pitchFamily="2" charset="0"/>
              </a:rPr>
              <a:t>biệt</a:t>
            </a:r>
            <a:r>
              <a:rPr lang="en-US" sz="1400" dirty="0">
                <a:latin typeface="Montserrat" pitchFamily="2" charset="0"/>
              </a:rPr>
              <a:t> </a:t>
            </a:r>
            <a:r>
              <a:rPr lang="en-US" sz="1400" dirty="0" err="1">
                <a:latin typeface="Montserrat" pitchFamily="2" charset="0"/>
              </a:rPr>
              <a:t>và</a:t>
            </a:r>
            <a:r>
              <a:rPr lang="en-US" sz="1400" dirty="0">
                <a:latin typeface="Montserrat" pitchFamily="2" charset="0"/>
              </a:rPr>
              <a:t> </a:t>
            </a:r>
            <a:r>
              <a:rPr lang="en-US" sz="1400" dirty="0" err="1">
                <a:latin typeface="Montserrat" pitchFamily="2" charset="0"/>
              </a:rPr>
              <a:t>duy</a:t>
            </a:r>
            <a:r>
              <a:rPr lang="en-US" sz="1400" dirty="0">
                <a:latin typeface="Montserrat" pitchFamily="2" charset="0"/>
              </a:rPr>
              <a:t> </a:t>
            </a:r>
            <a:r>
              <a:rPr lang="en-US" sz="1400" dirty="0" err="1">
                <a:latin typeface="Montserrat" pitchFamily="2" charset="0"/>
              </a:rPr>
              <a:t>nhất</a:t>
            </a:r>
            <a:endParaRPr lang="vi-VN" sz="1400" dirty="0">
              <a:latin typeface="Montserrat" pitchFamily="2" charset="0"/>
            </a:endParaRPr>
          </a:p>
        </p:txBody>
      </p:sp>
    </p:spTree>
    <p:extLst>
      <p:ext uri="{BB962C8B-B14F-4D97-AF65-F5344CB8AC3E}">
        <p14:creationId xmlns:p14="http://schemas.microsoft.com/office/powerpoint/2010/main" val="5778820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F2F12-C0EC-0893-3539-7A7F9207E06A}"/>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6F98C08-0CD6-4EE5-D2B3-F7D2BDB48C4D}"/>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23</a:t>
            </a:fld>
            <a:endParaRPr lang="en-US" dirty="0"/>
          </a:p>
        </p:txBody>
      </p:sp>
      <p:sp>
        <p:nvSpPr>
          <p:cNvPr id="7" name="Title 1">
            <a:extLst>
              <a:ext uri="{FF2B5EF4-FFF2-40B4-BE49-F238E27FC236}">
                <a16:creationId xmlns:a16="http://schemas.microsoft.com/office/drawing/2014/main" id="{6CC77B7A-7FFF-9673-BFE1-DAE20B0C3BB5}"/>
              </a:ext>
            </a:extLst>
          </p:cNvPr>
          <p:cNvSpPr>
            <a:spLocks noGrp="1"/>
          </p:cNvSpPr>
          <p:nvPr>
            <p:ph type="title"/>
          </p:nvPr>
        </p:nvSpPr>
        <p:spPr>
          <a:xfrm>
            <a:off x="893064" y="308719"/>
            <a:ext cx="8297380" cy="841248"/>
          </a:xfrm>
        </p:spPr>
        <p:txBody>
          <a:bodyPr/>
          <a:lstStyle/>
          <a:p>
            <a:r>
              <a:rPr lang="vi-VN" dirty="0"/>
              <a:t>3. Stable coin</a:t>
            </a:r>
            <a:endParaRPr lang="en-ZA" dirty="0"/>
          </a:p>
        </p:txBody>
      </p:sp>
      <p:sp>
        <p:nvSpPr>
          <p:cNvPr id="13" name="TextBox 12">
            <a:extLst>
              <a:ext uri="{FF2B5EF4-FFF2-40B4-BE49-F238E27FC236}">
                <a16:creationId xmlns:a16="http://schemas.microsoft.com/office/drawing/2014/main" id="{F6612B55-EF98-90A6-1FF5-783021AAC2A5}"/>
              </a:ext>
            </a:extLst>
          </p:cNvPr>
          <p:cNvSpPr txBox="1"/>
          <p:nvPr/>
        </p:nvSpPr>
        <p:spPr>
          <a:xfrm>
            <a:off x="893064" y="1399032"/>
            <a:ext cx="10930128" cy="4026167"/>
          </a:xfrm>
          <a:prstGeom prst="rect">
            <a:avLst/>
          </a:prstGeom>
          <a:noFill/>
        </p:spPr>
        <p:txBody>
          <a:bodyPr wrap="square" rtlCol="0">
            <a:spAutoFit/>
          </a:bodyPr>
          <a:lstStyle/>
          <a:p>
            <a:pPr>
              <a:lnSpc>
                <a:spcPct val="150000"/>
              </a:lnSpc>
            </a:pPr>
            <a:r>
              <a:rPr lang="vi-VN" sz="1600" b="1" dirty="0">
                <a:latin typeface="Montserrat" pitchFamily="2" charset="0"/>
              </a:rPr>
              <a:t>Định nghĩa:</a:t>
            </a:r>
          </a:p>
          <a:p>
            <a:pPr marL="742950" lvl="1" indent="-285750">
              <a:lnSpc>
                <a:spcPct val="150000"/>
              </a:lnSpc>
              <a:buFont typeface="Arial" panose="020B0604020202020204" pitchFamily="34" charset="0"/>
              <a:buChar char="•"/>
            </a:pPr>
            <a:r>
              <a:rPr lang="vi-VN" sz="1400" b="1" dirty="0">
                <a:latin typeface="Montserrat" pitchFamily="2" charset="0"/>
              </a:rPr>
              <a:t>Stable coin: </a:t>
            </a:r>
            <a:r>
              <a:rPr lang="vi-VN" sz="1400" dirty="0">
                <a:latin typeface="Montserrat" pitchFamily="2" charset="0"/>
              </a:rPr>
              <a:t>Là loại tiền điện tử có giá trị ổn định, thường được gắn vào các tài sản ổn định như tiền fiat (USD, EUR) hoặc hàng hóa (vàng).</a:t>
            </a:r>
          </a:p>
          <a:p>
            <a:pPr>
              <a:lnSpc>
                <a:spcPct val="150000"/>
              </a:lnSpc>
            </a:pPr>
            <a:r>
              <a:rPr lang="vi-VN" sz="1600" b="1" dirty="0">
                <a:latin typeface="Montserrat" pitchFamily="2" charset="0"/>
              </a:rPr>
              <a:t>Đặc điểm của Stablecoin:</a:t>
            </a:r>
          </a:p>
          <a:p>
            <a:pPr marL="742950" lvl="1" indent="-285750">
              <a:lnSpc>
                <a:spcPct val="150000"/>
              </a:lnSpc>
              <a:buFont typeface="Arial" panose="020B0604020202020204" pitchFamily="34" charset="0"/>
              <a:buChar char="•"/>
            </a:pPr>
            <a:r>
              <a:rPr lang="vi-VN" sz="1400" b="1" dirty="0">
                <a:latin typeface="Montserrat" pitchFamily="2" charset="0"/>
              </a:rPr>
              <a:t>Giá trị ổn định: </a:t>
            </a:r>
            <a:r>
              <a:rPr lang="vi-VN" sz="1400" dirty="0">
                <a:latin typeface="Montserrat" pitchFamily="2" charset="0"/>
              </a:rPr>
              <a:t>Được neo vào tài sản có giá trị ổn định để tránh biến động giá lớn, đặc biệt so với các loại tiền điện tử như Bitcoin hoặc Ethereum. </a:t>
            </a:r>
          </a:p>
          <a:p>
            <a:pPr marL="742950" lvl="1" indent="-285750">
              <a:lnSpc>
                <a:spcPct val="150000"/>
              </a:lnSpc>
              <a:buFont typeface="Arial" panose="020B0604020202020204" pitchFamily="34" charset="0"/>
              <a:buChar char="•"/>
            </a:pPr>
            <a:r>
              <a:rPr lang="vi-VN" sz="1400" b="1" dirty="0">
                <a:latin typeface="Montserrat" pitchFamily="2" charset="0"/>
              </a:rPr>
              <a:t>Tính thanh khoản cao: </a:t>
            </a:r>
            <a:r>
              <a:rPr lang="vi-VN" sz="1400" dirty="0">
                <a:latin typeface="Montserrat" pitchFamily="2" charset="0"/>
              </a:rPr>
              <a:t>Do giá trị ổn định và được sử dụng rộng rãi, stablecoin có tính thanh khoản cao và dễ dàng trao đổi trên các sàn giao dịch.</a:t>
            </a:r>
          </a:p>
          <a:p>
            <a:pPr marL="742950" lvl="1" indent="-285750">
              <a:lnSpc>
                <a:spcPct val="150000"/>
              </a:lnSpc>
              <a:buFont typeface="Arial" panose="020B0604020202020204" pitchFamily="34" charset="0"/>
              <a:buChar char="•"/>
            </a:pPr>
            <a:r>
              <a:rPr lang="vi-VN" sz="1400" b="1" dirty="0">
                <a:latin typeface="Montserrat" pitchFamily="2" charset="0"/>
              </a:rPr>
              <a:t>Phí giao dịch thấp: </a:t>
            </a:r>
            <a:r>
              <a:rPr lang="vi-VN" sz="1400" dirty="0">
                <a:latin typeface="Montserrat" pitchFamily="2" charset="0"/>
              </a:rPr>
              <a:t>Với các blockchain có phí giao dịch thấp, stablecoin có thể chuyển giao với chi phí thấp hơn so với các giao dịch ngân hàng truyền thống.</a:t>
            </a:r>
          </a:p>
          <a:p>
            <a:pPr marL="742950" lvl="1" indent="-285750">
              <a:lnSpc>
                <a:spcPct val="150000"/>
              </a:lnSpc>
              <a:buFont typeface="Arial" panose="020B0604020202020204" pitchFamily="34" charset="0"/>
              <a:buChar char="•"/>
            </a:pPr>
            <a:r>
              <a:rPr lang="vi-VN" sz="1400" b="1" dirty="0">
                <a:latin typeface="Montserrat" pitchFamily="2" charset="0"/>
              </a:rPr>
              <a:t>Tốc độ giao dịch nhanh: </a:t>
            </a:r>
            <a:r>
              <a:rPr lang="vi-VN" sz="1400" dirty="0">
                <a:latin typeface="Montserrat" pitchFamily="2" charset="0"/>
              </a:rPr>
              <a:t>Giống như các tiền điện tử khác, giao dịch stablecoin có thể diễn ra nhanh chóng trên blockchain, không phụ thuộc vào thời gian làm việc của các ngân hàng.</a:t>
            </a:r>
            <a:endParaRPr lang="en-US" sz="1400" dirty="0">
              <a:latin typeface="Montserrat" pitchFamily="2" charset="0"/>
            </a:endParaRPr>
          </a:p>
        </p:txBody>
      </p:sp>
    </p:spTree>
    <p:extLst>
      <p:ext uri="{BB962C8B-B14F-4D97-AF65-F5344CB8AC3E}">
        <p14:creationId xmlns:p14="http://schemas.microsoft.com/office/powerpoint/2010/main" val="25973640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1B592-461D-4C29-6E1A-3CCCE02821E1}"/>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F78C12-9D1F-2642-EE8A-47FA44077C58}"/>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24</a:t>
            </a:fld>
            <a:endParaRPr lang="en-US" dirty="0"/>
          </a:p>
        </p:txBody>
      </p:sp>
      <p:sp>
        <p:nvSpPr>
          <p:cNvPr id="7" name="Title 1">
            <a:extLst>
              <a:ext uri="{FF2B5EF4-FFF2-40B4-BE49-F238E27FC236}">
                <a16:creationId xmlns:a16="http://schemas.microsoft.com/office/drawing/2014/main" id="{7A6D01DE-D243-7A8D-5AAC-297A80DC9074}"/>
              </a:ext>
            </a:extLst>
          </p:cNvPr>
          <p:cNvSpPr>
            <a:spLocks noGrp="1"/>
          </p:cNvSpPr>
          <p:nvPr>
            <p:ph type="title"/>
          </p:nvPr>
        </p:nvSpPr>
        <p:spPr>
          <a:xfrm>
            <a:off x="893064" y="308719"/>
            <a:ext cx="8297380" cy="841248"/>
          </a:xfrm>
        </p:spPr>
        <p:txBody>
          <a:bodyPr/>
          <a:lstStyle/>
          <a:p>
            <a:r>
              <a:rPr lang="vi-VN" dirty="0"/>
              <a:t>3. Stable coin</a:t>
            </a:r>
            <a:endParaRPr lang="en-ZA" dirty="0"/>
          </a:p>
        </p:txBody>
      </p:sp>
      <p:sp>
        <p:nvSpPr>
          <p:cNvPr id="13" name="TextBox 12">
            <a:extLst>
              <a:ext uri="{FF2B5EF4-FFF2-40B4-BE49-F238E27FC236}">
                <a16:creationId xmlns:a16="http://schemas.microsoft.com/office/drawing/2014/main" id="{100F659F-1C84-4EFE-7E66-A2A942770A65}"/>
              </a:ext>
            </a:extLst>
          </p:cNvPr>
          <p:cNvSpPr txBox="1"/>
          <p:nvPr/>
        </p:nvSpPr>
        <p:spPr>
          <a:xfrm>
            <a:off x="893064" y="1399032"/>
            <a:ext cx="10930128" cy="3703001"/>
          </a:xfrm>
          <a:prstGeom prst="rect">
            <a:avLst/>
          </a:prstGeom>
          <a:noFill/>
        </p:spPr>
        <p:txBody>
          <a:bodyPr wrap="square" rtlCol="0">
            <a:spAutoFit/>
          </a:bodyPr>
          <a:lstStyle/>
          <a:p>
            <a:pPr>
              <a:lnSpc>
                <a:spcPct val="150000"/>
              </a:lnSpc>
            </a:pPr>
            <a:r>
              <a:rPr lang="vi-VN" sz="1600" b="1" dirty="0">
                <a:latin typeface="Montserrat" pitchFamily="2" charset="0"/>
              </a:rPr>
              <a:t>Các loại stable coin:</a:t>
            </a:r>
          </a:p>
          <a:p>
            <a:pPr marL="742950" lvl="1" indent="-285750">
              <a:lnSpc>
                <a:spcPct val="150000"/>
              </a:lnSpc>
              <a:buFont typeface="Arial" panose="020B0604020202020204" pitchFamily="34" charset="0"/>
              <a:buChar char="•"/>
            </a:pPr>
            <a:r>
              <a:rPr lang="vi-VN" sz="1400" b="1" dirty="0">
                <a:latin typeface="Montserrat" pitchFamily="2" charset="0"/>
              </a:rPr>
              <a:t>Fiat-Collateralized (Thế chấp bằng tài sản fiat): </a:t>
            </a:r>
            <a:r>
              <a:rPr lang="vi-VN" sz="1400" dirty="0">
                <a:latin typeface="Montserrat" pitchFamily="2" charset="0"/>
              </a:rPr>
              <a:t>Được hỗ trợ bởi tiền fiat như USD, EUR. Ví dụ: USDT, USDC được các sàn giao dịch như Binance,.. cho phép bán để lấy USD.</a:t>
            </a:r>
          </a:p>
          <a:p>
            <a:pPr marL="742950" lvl="1" indent="-285750">
              <a:lnSpc>
                <a:spcPct val="150000"/>
              </a:lnSpc>
              <a:buFont typeface="Arial" panose="020B0604020202020204" pitchFamily="34" charset="0"/>
              <a:buChar char="•"/>
            </a:pPr>
            <a:r>
              <a:rPr lang="vi-VN" sz="1400" b="1" dirty="0">
                <a:latin typeface="Montserrat" pitchFamily="2" charset="0"/>
              </a:rPr>
              <a:t>Crypto-Collateralized (Thế chấp bằng tiền điện tử): </a:t>
            </a:r>
            <a:r>
              <a:rPr lang="vi-VN" sz="1400" dirty="0">
                <a:latin typeface="Montserrat" pitchFamily="2" charset="0"/>
              </a:rPr>
              <a:t>Thế chấp bằng các loại tiền điện tử khác. Ví dụ: DAI (thế chấp bởi ETH).</a:t>
            </a:r>
          </a:p>
          <a:p>
            <a:pPr marL="742950" lvl="1" indent="-285750">
              <a:lnSpc>
                <a:spcPct val="150000"/>
              </a:lnSpc>
              <a:buFont typeface="Arial" panose="020B0604020202020204" pitchFamily="34" charset="0"/>
              <a:buChar char="•"/>
            </a:pPr>
            <a:r>
              <a:rPr lang="vi-VN" sz="1400" b="1" dirty="0">
                <a:latin typeface="Montserrat" pitchFamily="2" charset="0"/>
              </a:rPr>
              <a:t>Algorithmic Stablecoin (Thuật toán): </a:t>
            </a:r>
            <a:r>
              <a:rPr lang="vi-VN" sz="1400" dirty="0">
                <a:latin typeface="Montserrat" pitchFamily="2" charset="0"/>
              </a:rPr>
              <a:t>Duy trì giá trị bằng cách điều chỉnh cung cầu tự động, rủi ro cao hơn. Ví dụ: UST của Terra (đã sụp đổ do sự phụ thuộc vào mô hình cung – cầu của thị trường)</a:t>
            </a:r>
            <a:endParaRPr lang="en-US" sz="1400" dirty="0">
              <a:latin typeface="Montserrat" pitchFamily="2" charset="0"/>
            </a:endParaRPr>
          </a:p>
          <a:p>
            <a:pPr>
              <a:lnSpc>
                <a:spcPct val="150000"/>
              </a:lnSpc>
            </a:pPr>
            <a:r>
              <a:rPr lang="vi-VN" sz="1600" b="1" dirty="0">
                <a:latin typeface="Montserrat" pitchFamily="2" charset="0"/>
              </a:rPr>
              <a:t>Ứng dụng của Stablecoin:</a:t>
            </a:r>
            <a:endParaRPr lang="vi-VN" sz="1400" b="1" dirty="0">
              <a:latin typeface="Montserrat" pitchFamily="2" charset="0"/>
            </a:endParaRPr>
          </a:p>
          <a:p>
            <a:pPr marL="742950" lvl="1" indent="-285750">
              <a:lnSpc>
                <a:spcPct val="150000"/>
              </a:lnSpc>
              <a:buFont typeface="Arial" panose="020B0604020202020204" pitchFamily="34" charset="0"/>
              <a:buChar char="•"/>
            </a:pPr>
            <a:r>
              <a:rPr lang="vi-VN" sz="1400" dirty="0">
                <a:latin typeface="Montserrat" pitchFamily="2" charset="0"/>
              </a:rPr>
              <a:t>Giao dịch và chuyển tiền quốc tế với chi phí thấp.</a:t>
            </a:r>
          </a:p>
          <a:p>
            <a:pPr marL="742950" lvl="1" indent="-285750">
              <a:lnSpc>
                <a:spcPct val="150000"/>
              </a:lnSpc>
              <a:buFont typeface="Arial" panose="020B0604020202020204" pitchFamily="34" charset="0"/>
              <a:buChar char="•"/>
            </a:pPr>
            <a:r>
              <a:rPr lang="vi-VN" sz="1400" dirty="0">
                <a:latin typeface="Montserrat" pitchFamily="2" charset="0"/>
              </a:rPr>
              <a:t>Tài chính phi tập trung (DeFi) như cho vay và kiếm lãi.</a:t>
            </a:r>
          </a:p>
          <a:p>
            <a:pPr marL="742950" lvl="1" indent="-285750">
              <a:lnSpc>
                <a:spcPct val="150000"/>
              </a:lnSpc>
              <a:buFont typeface="Arial" panose="020B0604020202020204" pitchFamily="34" charset="0"/>
              <a:buChar char="•"/>
            </a:pPr>
            <a:r>
              <a:rPr lang="vi-VN" sz="1400" dirty="0">
                <a:latin typeface="Montserrat" pitchFamily="2" charset="0"/>
              </a:rPr>
              <a:t>Bảo vệ tài sản khỏi biến động giá tiền điện tử.</a:t>
            </a:r>
            <a:endParaRPr lang="en-US" sz="1400" dirty="0">
              <a:latin typeface="Montserrat" pitchFamily="2" charset="0"/>
            </a:endParaRPr>
          </a:p>
        </p:txBody>
      </p:sp>
    </p:spTree>
    <p:extLst>
      <p:ext uri="{BB962C8B-B14F-4D97-AF65-F5344CB8AC3E}">
        <p14:creationId xmlns:p14="http://schemas.microsoft.com/office/powerpoint/2010/main" val="18768086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55D53-B530-DCC5-4689-F8ACA8B73C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FBA456-761F-8159-6BBA-3C99F6ABB36A}"/>
              </a:ext>
            </a:extLst>
          </p:cNvPr>
          <p:cNvSpPr>
            <a:spLocks noGrp="1"/>
          </p:cNvSpPr>
          <p:nvPr>
            <p:ph type="title"/>
          </p:nvPr>
        </p:nvSpPr>
        <p:spPr>
          <a:xfrm>
            <a:off x="893064" y="308719"/>
            <a:ext cx="8297380" cy="841248"/>
          </a:xfrm>
        </p:spPr>
        <p:txBody>
          <a:bodyPr>
            <a:normAutofit/>
          </a:bodyPr>
          <a:lstStyle/>
          <a:p>
            <a:r>
              <a:rPr lang="vi-VN" sz="2600" dirty="0"/>
              <a:t>4. Variable coin</a:t>
            </a:r>
            <a:endParaRPr lang="en-ZA" sz="2600" dirty="0"/>
          </a:p>
        </p:txBody>
      </p:sp>
      <p:sp>
        <p:nvSpPr>
          <p:cNvPr id="3" name="Slide Number Placeholder 2">
            <a:extLst>
              <a:ext uri="{FF2B5EF4-FFF2-40B4-BE49-F238E27FC236}">
                <a16:creationId xmlns:a16="http://schemas.microsoft.com/office/drawing/2014/main" id="{6B609BE6-8623-347C-3AC3-8B05D5C0C9A6}"/>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25</a:t>
            </a:fld>
            <a:endParaRPr lang="en-US" dirty="0"/>
          </a:p>
        </p:txBody>
      </p:sp>
      <p:sp>
        <p:nvSpPr>
          <p:cNvPr id="10" name="TextBox 9">
            <a:extLst>
              <a:ext uri="{FF2B5EF4-FFF2-40B4-BE49-F238E27FC236}">
                <a16:creationId xmlns:a16="http://schemas.microsoft.com/office/drawing/2014/main" id="{AA66A2C0-0A02-99D1-5DEA-5D192824D3A7}"/>
              </a:ext>
            </a:extLst>
          </p:cNvPr>
          <p:cNvSpPr txBox="1"/>
          <p:nvPr/>
        </p:nvSpPr>
        <p:spPr>
          <a:xfrm>
            <a:off x="893064" y="1399032"/>
            <a:ext cx="8529028" cy="4349396"/>
          </a:xfrm>
          <a:prstGeom prst="rect">
            <a:avLst/>
          </a:prstGeom>
          <a:noFill/>
        </p:spPr>
        <p:txBody>
          <a:bodyPr wrap="square" rtlCol="0">
            <a:spAutoFit/>
          </a:bodyPr>
          <a:lstStyle/>
          <a:p>
            <a:pPr>
              <a:lnSpc>
                <a:spcPct val="150000"/>
              </a:lnSpc>
            </a:pPr>
            <a:r>
              <a:rPr lang="vi-VN" sz="1600" b="1" dirty="0">
                <a:latin typeface="Montserrat" pitchFamily="2" charset="0"/>
              </a:rPr>
              <a:t>Định nghĩa:</a:t>
            </a:r>
          </a:p>
          <a:p>
            <a:pPr marL="742950" lvl="1" indent="-285750">
              <a:lnSpc>
                <a:spcPct val="150000"/>
              </a:lnSpc>
              <a:buFont typeface="Arial" panose="020B0604020202020204" pitchFamily="34" charset="0"/>
              <a:buChar char="•"/>
            </a:pPr>
            <a:r>
              <a:rPr lang="vi-VN" sz="1400" b="1" dirty="0">
                <a:latin typeface="Montserrat" pitchFamily="2" charset="0"/>
              </a:rPr>
              <a:t>Variable coin: </a:t>
            </a:r>
            <a:r>
              <a:rPr lang="vi-VN" sz="1400" dirty="0">
                <a:latin typeface="Montserrat" pitchFamily="2" charset="0"/>
              </a:rPr>
              <a:t> là thuật ngữ mô tả các loại tiền điện tử có giá trị biến động, không được neo vào bất kỳ tài sản cố định nào như stablecoin. Giá trị của Variable Coin thay đổi liên tục dựa trên cung và cầu trên thị trường, tương tự như các tài sản tài chính truyền thống như cổ phiếu hoặc ngoại tệ.</a:t>
            </a:r>
          </a:p>
          <a:p>
            <a:pPr>
              <a:lnSpc>
                <a:spcPct val="150000"/>
              </a:lnSpc>
            </a:pPr>
            <a:r>
              <a:rPr lang="en-US" sz="1600" b="1" dirty="0" err="1">
                <a:latin typeface="Montserrat" pitchFamily="2" charset="0"/>
              </a:rPr>
              <a:t>Đặc</a:t>
            </a:r>
            <a:r>
              <a:rPr lang="en-US" sz="1600" b="1" dirty="0">
                <a:latin typeface="Montserrat" pitchFamily="2" charset="0"/>
              </a:rPr>
              <a:t> </a:t>
            </a:r>
            <a:r>
              <a:rPr lang="en-US" sz="1600" b="1" dirty="0" err="1">
                <a:latin typeface="Montserrat" pitchFamily="2" charset="0"/>
              </a:rPr>
              <a:t>điểm</a:t>
            </a:r>
            <a:r>
              <a:rPr lang="vi-VN" sz="1600" b="1" dirty="0">
                <a:latin typeface="Montserrat" pitchFamily="2" charset="0"/>
              </a:rPr>
              <a:t>:</a:t>
            </a:r>
          </a:p>
          <a:p>
            <a:pPr marL="742950" lvl="1" indent="-285750">
              <a:lnSpc>
                <a:spcPct val="150000"/>
              </a:lnSpc>
              <a:buFont typeface="Arial" panose="020B0604020202020204" pitchFamily="34" charset="0"/>
              <a:buChar char="•"/>
            </a:pPr>
            <a:r>
              <a:rPr lang="vi-VN" sz="1400" b="1" dirty="0">
                <a:latin typeface="Montserrat" pitchFamily="2" charset="0"/>
              </a:rPr>
              <a:t>Biến động giá mạnh: </a:t>
            </a:r>
            <a:r>
              <a:rPr lang="vi-VN" sz="1400" dirty="0">
                <a:latin typeface="Montserrat" pitchFamily="2" charset="0"/>
              </a:rPr>
              <a:t>Giá trị của Variable Coin có thể tăng hoặc giảm đột ngột dựa trên các yếu tố như tin tức, chính sách quy định, và tâm lý nhà đầu tư.</a:t>
            </a:r>
          </a:p>
          <a:p>
            <a:pPr marL="742950" lvl="1" indent="-285750">
              <a:lnSpc>
                <a:spcPct val="150000"/>
              </a:lnSpc>
              <a:buFont typeface="Arial" panose="020B0604020202020204" pitchFamily="34" charset="0"/>
              <a:buChar char="•"/>
            </a:pPr>
            <a:r>
              <a:rPr lang="vi-VN" sz="1400" b="1" dirty="0">
                <a:latin typeface="Montserrat" pitchFamily="2" charset="0"/>
              </a:rPr>
              <a:t>Cơ chế không bảo chứng: </a:t>
            </a:r>
            <a:r>
              <a:rPr lang="vi-VN" sz="1400" dirty="0">
                <a:latin typeface="Montserrat" pitchFamily="2" charset="0"/>
              </a:rPr>
              <a:t>Variable Coin không có tài sản bảo chứng như tiền fiat hoặc hàng hóa để duy trì giá trị. Giá của chúng chỉ phụ thuộc vào hoạt động giao dịch và niềm tin của thị trường.</a:t>
            </a:r>
          </a:p>
          <a:p>
            <a:pPr marL="742950" lvl="1" indent="-285750">
              <a:lnSpc>
                <a:spcPct val="150000"/>
              </a:lnSpc>
              <a:buFont typeface="Arial" panose="020B0604020202020204" pitchFamily="34" charset="0"/>
              <a:buChar char="•"/>
            </a:pPr>
            <a:r>
              <a:rPr lang="vi-VN" sz="1400" b="1" dirty="0">
                <a:latin typeface="Montserrat" pitchFamily="2" charset="0"/>
              </a:rPr>
              <a:t>Tính phi tập trung: </a:t>
            </a:r>
            <a:r>
              <a:rPr lang="vi-VN" sz="1400" dirty="0">
                <a:latin typeface="Montserrat" pitchFamily="2" charset="0"/>
              </a:rPr>
              <a:t>Variable Coin thường được phát hành trên blockchain, giúp chúng có tính phi tập trung và không phụ thuộc vào một tổ chức tài chính cụ thể.</a:t>
            </a:r>
          </a:p>
        </p:txBody>
      </p:sp>
    </p:spTree>
    <p:extLst>
      <p:ext uri="{BB962C8B-B14F-4D97-AF65-F5344CB8AC3E}">
        <p14:creationId xmlns:p14="http://schemas.microsoft.com/office/powerpoint/2010/main" val="14234751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D6A875-D269-C111-1F7C-81F0AD3DC75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F6F955C-C9C3-99EC-727B-DC6BB3D0F2A3}"/>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26</a:t>
            </a:fld>
            <a:endParaRPr lang="en-US" dirty="0"/>
          </a:p>
        </p:txBody>
      </p:sp>
      <p:sp>
        <p:nvSpPr>
          <p:cNvPr id="13" name="TextBox 12">
            <a:extLst>
              <a:ext uri="{FF2B5EF4-FFF2-40B4-BE49-F238E27FC236}">
                <a16:creationId xmlns:a16="http://schemas.microsoft.com/office/drawing/2014/main" id="{23A82710-F3CD-66D1-0406-5E2E42896E6A}"/>
              </a:ext>
            </a:extLst>
          </p:cNvPr>
          <p:cNvSpPr txBox="1"/>
          <p:nvPr/>
        </p:nvSpPr>
        <p:spPr>
          <a:xfrm>
            <a:off x="893064" y="1399032"/>
            <a:ext cx="10387584" cy="4995663"/>
          </a:xfrm>
          <a:prstGeom prst="rect">
            <a:avLst/>
          </a:prstGeom>
          <a:noFill/>
        </p:spPr>
        <p:txBody>
          <a:bodyPr wrap="square" rtlCol="0">
            <a:spAutoFit/>
          </a:bodyPr>
          <a:lstStyle/>
          <a:p>
            <a:pPr algn="just">
              <a:lnSpc>
                <a:spcPct val="150000"/>
              </a:lnSpc>
            </a:pPr>
            <a:r>
              <a:rPr lang="vi-VN" sz="1600" b="1" dirty="0">
                <a:latin typeface="Montserrat" pitchFamily="2" charset="0"/>
              </a:rPr>
              <a:t>Yếu tố ảnh hưởng đến giá trị của Variable Coin:</a:t>
            </a:r>
          </a:p>
          <a:p>
            <a:pPr marL="742950" lvl="1" indent="-285750" algn="just">
              <a:lnSpc>
                <a:spcPct val="150000"/>
              </a:lnSpc>
              <a:buFont typeface="Arial" panose="020B0604020202020204" pitchFamily="34" charset="0"/>
              <a:buChar char="•"/>
            </a:pPr>
            <a:r>
              <a:rPr lang="vi-VN" sz="1400" b="1" dirty="0">
                <a:latin typeface="Montserrat" pitchFamily="2" charset="0"/>
              </a:rPr>
              <a:t>Cung và cầu: </a:t>
            </a:r>
            <a:r>
              <a:rPr lang="vi-VN" sz="1400" dirty="0">
                <a:latin typeface="Montserrat" pitchFamily="2" charset="0"/>
              </a:rPr>
              <a:t>Lượng người mua và người bán trên thị trường trực tiếp tác động đến giá.</a:t>
            </a:r>
          </a:p>
          <a:p>
            <a:pPr marL="742950" lvl="1" indent="-285750" algn="just">
              <a:lnSpc>
                <a:spcPct val="150000"/>
              </a:lnSpc>
              <a:buFont typeface="Arial" panose="020B0604020202020204" pitchFamily="34" charset="0"/>
              <a:buChar char="•"/>
            </a:pPr>
            <a:r>
              <a:rPr lang="vi-VN" sz="1400" b="1" dirty="0">
                <a:latin typeface="Montserrat" pitchFamily="2" charset="0"/>
              </a:rPr>
              <a:t>Tin tức và tâm lý thị trường: </a:t>
            </a:r>
            <a:r>
              <a:rPr lang="vi-VN" sz="1400" dirty="0">
                <a:latin typeface="Montserrat" pitchFamily="2" charset="0"/>
              </a:rPr>
              <a:t>Những thông tin tích cực hoặc tiêu cực về ngành công nghiệp tiền điện tử có thể làm thay đổi giá trị của Variable Coin.</a:t>
            </a:r>
          </a:p>
          <a:p>
            <a:pPr marL="742950" lvl="1" indent="-285750" algn="just">
              <a:lnSpc>
                <a:spcPct val="150000"/>
              </a:lnSpc>
              <a:buFont typeface="Arial" panose="020B0604020202020204" pitchFamily="34" charset="0"/>
              <a:buChar char="•"/>
            </a:pPr>
            <a:r>
              <a:rPr lang="vi-VN" sz="1400" b="1" dirty="0">
                <a:latin typeface="Montserrat" pitchFamily="2" charset="0"/>
              </a:rPr>
              <a:t>Chính sách quy định: </a:t>
            </a:r>
            <a:r>
              <a:rPr lang="vi-VN" sz="1400" dirty="0">
                <a:latin typeface="Montserrat" pitchFamily="2" charset="0"/>
              </a:rPr>
              <a:t>Các chính sách của chính phủ, như việc cấm hoặc hạn chế giao dịch tiền điện tử, có thể khiến giá Variable Coin biến động.</a:t>
            </a:r>
          </a:p>
          <a:p>
            <a:pPr marL="742950" lvl="1" indent="-285750" algn="just">
              <a:lnSpc>
                <a:spcPct val="150000"/>
              </a:lnSpc>
              <a:buFont typeface="Arial" panose="020B0604020202020204" pitchFamily="34" charset="0"/>
              <a:buChar char="•"/>
            </a:pPr>
            <a:r>
              <a:rPr lang="vi-VN" sz="1400" b="1" dirty="0">
                <a:latin typeface="Montserrat" pitchFamily="2" charset="0"/>
              </a:rPr>
              <a:t>Sự kiện kỹ thuật: </a:t>
            </a:r>
            <a:r>
              <a:rPr lang="vi-VN" sz="1400" dirty="0">
                <a:latin typeface="Montserrat" pitchFamily="2" charset="0"/>
              </a:rPr>
              <a:t>Những nâng cấp kỹ thuật hoặc sự cố (như lỗi bảo mật) trên blockchain của một coin có thể ảnh hưởng đến giá của nó. </a:t>
            </a:r>
          </a:p>
          <a:p>
            <a:pPr algn="just">
              <a:lnSpc>
                <a:spcPct val="150000"/>
              </a:lnSpc>
            </a:pPr>
            <a:r>
              <a:rPr lang="vi-VN" sz="1600" b="1" dirty="0">
                <a:latin typeface="Montserrat" pitchFamily="2" charset="0"/>
              </a:rPr>
              <a:t>Ứng dụng của Variable Coin:</a:t>
            </a:r>
          </a:p>
          <a:p>
            <a:pPr marL="742950" lvl="1" indent="-285750" algn="just">
              <a:lnSpc>
                <a:spcPct val="150000"/>
              </a:lnSpc>
              <a:buFont typeface="Arial" panose="020B0604020202020204" pitchFamily="34" charset="0"/>
              <a:buChar char="•"/>
            </a:pPr>
            <a:r>
              <a:rPr lang="vi-VN" sz="1400" b="1" dirty="0">
                <a:latin typeface="Montserrat" pitchFamily="2" charset="0"/>
              </a:rPr>
              <a:t>Giao dịch và đầu tư: </a:t>
            </a:r>
            <a:r>
              <a:rPr lang="vi-VN" sz="1400" dirty="0">
                <a:latin typeface="Montserrat" pitchFamily="2" charset="0"/>
              </a:rPr>
              <a:t>Variable Coin được sử dụng rộng rãi trong giao dịch tiền điện tử, và nhiều nhà đầu tư xem chúng như một tài sản đầu tư có tiềm năng sinh lời cao.</a:t>
            </a:r>
          </a:p>
          <a:p>
            <a:pPr marL="742950" lvl="1" indent="-285750" algn="just">
              <a:lnSpc>
                <a:spcPct val="150000"/>
              </a:lnSpc>
              <a:buFont typeface="Arial" panose="020B0604020202020204" pitchFamily="34" charset="0"/>
              <a:buChar char="•"/>
            </a:pPr>
            <a:r>
              <a:rPr lang="vi-VN" sz="1400" b="1" dirty="0">
                <a:latin typeface="Montserrat" pitchFamily="2" charset="0"/>
              </a:rPr>
              <a:t>Thanh toán: </a:t>
            </a:r>
            <a:r>
              <a:rPr lang="vi-VN" sz="1400" dirty="0">
                <a:latin typeface="Montserrat" pitchFamily="2" charset="0"/>
              </a:rPr>
              <a:t>Một số doanh nghiệp chấp nhận Variable Coin để thanh toán, nhưng tính biến động khiến nó khó duy trì giá trị ổn định cho các giao dịch dài hạn.</a:t>
            </a:r>
          </a:p>
          <a:p>
            <a:pPr marL="742950" lvl="1" indent="-285750" algn="just">
              <a:lnSpc>
                <a:spcPct val="150000"/>
              </a:lnSpc>
              <a:buFont typeface="Arial" panose="020B0604020202020204" pitchFamily="34" charset="0"/>
              <a:buChar char="•"/>
            </a:pPr>
            <a:r>
              <a:rPr lang="vi-VN" sz="1400" b="1" dirty="0">
                <a:latin typeface="Montserrat" pitchFamily="2" charset="0"/>
              </a:rPr>
              <a:t>Hợp đồng thông minh và ứng dụng phi tập trung: </a:t>
            </a:r>
            <a:r>
              <a:rPr lang="vi-VN" sz="1400" dirty="0">
                <a:latin typeface="Montserrat" pitchFamily="2" charset="0"/>
              </a:rPr>
              <a:t>Một số Variable Coin như ETH còn là công cụ để chạy các ứng dụng trên nền tảng blockchain, như hợp đồng thông minh và DeFi.</a:t>
            </a:r>
            <a:endParaRPr lang="en-US" sz="1400" dirty="0">
              <a:latin typeface="Montserrat" pitchFamily="2" charset="0"/>
            </a:endParaRPr>
          </a:p>
        </p:txBody>
      </p:sp>
      <p:sp>
        <p:nvSpPr>
          <p:cNvPr id="14" name="Title 1">
            <a:extLst>
              <a:ext uri="{FF2B5EF4-FFF2-40B4-BE49-F238E27FC236}">
                <a16:creationId xmlns:a16="http://schemas.microsoft.com/office/drawing/2014/main" id="{4826B115-352A-6027-0F27-38A312318908}"/>
              </a:ext>
            </a:extLst>
          </p:cNvPr>
          <p:cNvSpPr>
            <a:spLocks noGrp="1"/>
          </p:cNvSpPr>
          <p:nvPr>
            <p:ph type="title"/>
          </p:nvPr>
        </p:nvSpPr>
        <p:spPr>
          <a:xfrm>
            <a:off x="893064" y="308719"/>
            <a:ext cx="8297380" cy="841248"/>
          </a:xfrm>
        </p:spPr>
        <p:txBody>
          <a:bodyPr>
            <a:normAutofit/>
          </a:bodyPr>
          <a:lstStyle/>
          <a:p>
            <a:r>
              <a:rPr lang="vi-VN" sz="2600" dirty="0"/>
              <a:t>4. Variable coin</a:t>
            </a:r>
            <a:endParaRPr lang="en-ZA" sz="2600" dirty="0"/>
          </a:p>
        </p:txBody>
      </p:sp>
    </p:spTree>
    <p:extLst>
      <p:ext uri="{BB962C8B-B14F-4D97-AF65-F5344CB8AC3E}">
        <p14:creationId xmlns:p14="http://schemas.microsoft.com/office/powerpoint/2010/main" val="4049161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CA9E11-0EEC-2FA9-58FF-00C80612E44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08E9650-701C-2FBD-103D-B48D63D29697}"/>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27</a:t>
            </a:fld>
            <a:endParaRPr lang="en-US" dirty="0"/>
          </a:p>
        </p:txBody>
      </p:sp>
      <p:sp>
        <p:nvSpPr>
          <p:cNvPr id="5" name="Title 1">
            <a:extLst>
              <a:ext uri="{FF2B5EF4-FFF2-40B4-BE49-F238E27FC236}">
                <a16:creationId xmlns:a16="http://schemas.microsoft.com/office/drawing/2014/main" id="{1C54F235-6332-AE4E-DD4E-8EEACB2008D2}"/>
              </a:ext>
            </a:extLst>
          </p:cNvPr>
          <p:cNvSpPr>
            <a:spLocks noGrp="1"/>
          </p:cNvSpPr>
          <p:nvPr>
            <p:ph type="title"/>
          </p:nvPr>
        </p:nvSpPr>
        <p:spPr>
          <a:xfrm>
            <a:off x="893064" y="308719"/>
            <a:ext cx="8297380" cy="841248"/>
          </a:xfrm>
        </p:spPr>
        <p:txBody>
          <a:bodyPr>
            <a:normAutofit/>
          </a:bodyPr>
          <a:lstStyle/>
          <a:p>
            <a:r>
              <a:rPr lang="vi-VN" sz="2600" dirty="0"/>
              <a:t>5. ERC-20 tokens</a:t>
            </a:r>
            <a:endParaRPr lang="en-ZA" sz="2600" dirty="0"/>
          </a:p>
        </p:txBody>
      </p:sp>
      <p:sp>
        <p:nvSpPr>
          <p:cNvPr id="6" name="TextBox 5">
            <a:extLst>
              <a:ext uri="{FF2B5EF4-FFF2-40B4-BE49-F238E27FC236}">
                <a16:creationId xmlns:a16="http://schemas.microsoft.com/office/drawing/2014/main" id="{78B609B3-60D7-1FBD-0654-C20C6144B3E6}"/>
              </a:ext>
            </a:extLst>
          </p:cNvPr>
          <p:cNvSpPr txBox="1"/>
          <p:nvPr/>
        </p:nvSpPr>
        <p:spPr>
          <a:xfrm>
            <a:off x="893064" y="1399032"/>
            <a:ext cx="8529028" cy="411337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sz="1600" b="1" dirty="0">
                <a:latin typeface="Montserrat" pitchFamily="2" charset="0"/>
              </a:rPr>
              <a:t>ERC-20</a:t>
            </a:r>
            <a:r>
              <a:rPr lang="vi-VN" sz="1600" dirty="0">
                <a:latin typeface="Montserrat" pitchFamily="2" charset="0"/>
              </a:rPr>
              <a:t> là một chuẩn token khác trên nền tảng Ethereum</a:t>
            </a:r>
          </a:p>
          <a:p>
            <a:pPr marL="285750" indent="-285750">
              <a:lnSpc>
                <a:spcPct val="150000"/>
              </a:lnSpc>
              <a:buFont typeface="Arial" panose="020B0604020202020204" pitchFamily="34" charset="0"/>
              <a:buChar char="•"/>
            </a:pPr>
            <a:r>
              <a:rPr lang="vi-VN" sz="1600" dirty="0">
                <a:latin typeface="Montserrat" pitchFamily="2" charset="0"/>
              </a:rPr>
              <a:t>Được sử dụng chủ yếu cho các Fungible Tokens. Điều này có nghĩa là mỗi token ERC-20 có giá trị và loại hình giống hệt nhau.</a:t>
            </a:r>
          </a:p>
          <a:p>
            <a:pPr marL="285750" indent="-285750">
              <a:lnSpc>
                <a:spcPct val="150000"/>
              </a:lnSpc>
              <a:buFont typeface="Arial" panose="020B0604020202020204" pitchFamily="34" charset="0"/>
              <a:buChar char="•"/>
            </a:pPr>
            <a:r>
              <a:rPr lang="vi-VN" sz="1600" dirty="0">
                <a:latin typeface="Montserrat" pitchFamily="2" charset="0"/>
              </a:rPr>
              <a:t>Đây là chuẩn token được sử dụng rộng rãi trong các dự án DeFi, thanh toán và quản trị trên blockchain Ethereum, giúp các token có thể tương tác và trao đổi một cách linh hoạt giữa các ứng dụng và dịch vụ khác nhau.</a:t>
            </a:r>
          </a:p>
          <a:p>
            <a:pPr marL="285750" indent="-285750">
              <a:lnSpc>
                <a:spcPct val="150000"/>
              </a:lnSpc>
              <a:buFont typeface="Arial" panose="020B0604020202020204" pitchFamily="34" charset="0"/>
              <a:buChar char="•"/>
            </a:pPr>
            <a:r>
              <a:rPr lang="vi-VN" sz="1600" dirty="0">
                <a:latin typeface="Montserrat" pitchFamily="2" charset="0"/>
              </a:rPr>
              <a:t>Quản trị phi tập trung: Token ERC-20 có thể được sử dụng trong các hệ thống quản trị phi tập trung, nơi người sở hữu token có quyền bỏ phiếu về các quyết định quan trọng của dự án.</a:t>
            </a:r>
          </a:p>
          <a:p>
            <a:pPr marL="285750" indent="-285750">
              <a:lnSpc>
                <a:spcPct val="150000"/>
              </a:lnSpc>
              <a:buFont typeface="Arial" panose="020B0604020202020204" pitchFamily="34" charset="0"/>
              <a:buChar char="•"/>
            </a:pPr>
            <a:r>
              <a:rPr lang="vi-VN" sz="1600" dirty="0">
                <a:latin typeface="Montserrat" pitchFamily="2" charset="0"/>
              </a:rPr>
              <a:t>ERC-20 token được triển khai thông qua </a:t>
            </a:r>
            <a:r>
              <a:rPr lang="vi-VN" sz="1600" b="1" dirty="0">
                <a:latin typeface="Montserrat" pitchFamily="2" charset="0"/>
              </a:rPr>
              <a:t>smart contract</a:t>
            </a:r>
            <a:r>
              <a:rPr lang="vi-VN" sz="1600" dirty="0">
                <a:latin typeface="Montserrat" pitchFamily="2" charset="0"/>
              </a:rPr>
              <a:t>, có các hàm chuẩn để kiểm soát việc tạo, phân phối và quản lý token.</a:t>
            </a:r>
          </a:p>
        </p:txBody>
      </p:sp>
    </p:spTree>
    <p:extLst>
      <p:ext uri="{BB962C8B-B14F-4D97-AF65-F5344CB8AC3E}">
        <p14:creationId xmlns:p14="http://schemas.microsoft.com/office/powerpoint/2010/main" val="42204714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9B36D-A75F-07CE-087E-B7BF5375C483}"/>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B0180B6-E89F-EF27-3797-CA94D964F135}"/>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28</a:t>
            </a:fld>
            <a:endParaRPr lang="en-US" dirty="0"/>
          </a:p>
        </p:txBody>
      </p:sp>
      <p:sp>
        <p:nvSpPr>
          <p:cNvPr id="7" name="Title 1">
            <a:extLst>
              <a:ext uri="{FF2B5EF4-FFF2-40B4-BE49-F238E27FC236}">
                <a16:creationId xmlns:a16="http://schemas.microsoft.com/office/drawing/2014/main" id="{75B294D7-EED0-BB87-BC8B-C383A6C81B75}"/>
              </a:ext>
            </a:extLst>
          </p:cNvPr>
          <p:cNvSpPr>
            <a:spLocks noGrp="1"/>
          </p:cNvSpPr>
          <p:nvPr>
            <p:ph type="title"/>
          </p:nvPr>
        </p:nvSpPr>
        <p:spPr>
          <a:xfrm>
            <a:off x="893064" y="308719"/>
            <a:ext cx="8297380" cy="841248"/>
          </a:xfrm>
        </p:spPr>
        <p:txBody>
          <a:bodyPr>
            <a:normAutofit/>
          </a:bodyPr>
          <a:lstStyle/>
          <a:p>
            <a:r>
              <a:rPr lang="vi-VN" sz="2600" dirty="0"/>
              <a:t>5. ERC-20 tokens</a:t>
            </a:r>
            <a:endParaRPr lang="en-ZA" sz="2600" dirty="0"/>
          </a:p>
        </p:txBody>
      </p:sp>
      <p:pic>
        <p:nvPicPr>
          <p:cNvPr id="9" name="Picture 8">
            <a:extLst>
              <a:ext uri="{FF2B5EF4-FFF2-40B4-BE49-F238E27FC236}">
                <a16:creationId xmlns:a16="http://schemas.microsoft.com/office/drawing/2014/main" id="{337B89B1-943C-8B86-B903-2F3D6052E61B}"/>
              </a:ext>
            </a:extLst>
          </p:cNvPr>
          <p:cNvPicPr>
            <a:picLocks noChangeAspect="1"/>
          </p:cNvPicPr>
          <p:nvPr/>
        </p:nvPicPr>
        <p:blipFill>
          <a:blip r:embed="rId2"/>
          <a:stretch>
            <a:fillRect/>
          </a:stretch>
        </p:blipFill>
        <p:spPr>
          <a:xfrm>
            <a:off x="911352" y="1443010"/>
            <a:ext cx="9523501" cy="4510569"/>
          </a:xfrm>
          <a:prstGeom prst="rect">
            <a:avLst/>
          </a:prstGeom>
        </p:spPr>
      </p:pic>
    </p:spTree>
    <p:extLst>
      <p:ext uri="{BB962C8B-B14F-4D97-AF65-F5344CB8AC3E}">
        <p14:creationId xmlns:p14="http://schemas.microsoft.com/office/powerpoint/2010/main" val="11279914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E22A6-35C0-B1A8-E24E-5FEFA91038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D49E80-DFBD-5E7C-0D4E-209B12B599DD}"/>
              </a:ext>
            </a:extLst>
          </p:cNvPr>
          <p:cNvSpPr>
            <a:spLocks noGrp="1"/>
          </p:cNvSpPr>
          <p:nvPr>
            <p:ph type="title"/>
          </p:nvPr>
        </p:nvSpPr>
        <p:spPr>
          <a:xfrm>
            <a:off x="893064" y="308719"/>
            <a:ext cx="8297380" cy="841248"/>
          </a:xfrm>
        </p:spPr>
        <p:txBody>
          <a:bodyPr>
            <a:normAutofit/>
          </a:bodyPr>
          <a:lstStyle/>
          <a:p>
            <a:r>
              <a:rPr lang="vi-VN" sz="2600" dirty="0"/>
              <a:t>5. ERC-20 tokens</a:t>
            </a:r>
            <a:endParaRPr lang="en-ZA" sz="2600" dirty="0"/>
          </a:p>
        </p:txBody>
      </p:sp>
      <p:sp>
        <p:nvSpPr>
          <p:cNvPr id="3" name="Slide Number Placeholder 2">
            <a:extLst>
              <a:ext uri="{FF2B5EF4-FFF2-40B4-BE49-F238E27FC236}">
                <a16:creationId xmlns:a16="http://schemas.microsoft.com/office/drawing/2014/main" id="{113FBA45-CAAA-F809-1852-3E85A0F80441}"/>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29</a:t>
            </a:fld>
            <a:endParaRPr lang="en-US" dirty="0"/>
          </a:p>
        </p:txBody>
      </p:sp>
      <p:sp>
        <p:nvSpPr>
          <p:cNvPr id="11" name="TextBox 10">
            <a:extLst>
              <a:ext uri="{FF2B5EF4-FFF2-40B4-BE49-F238E27FC236}">
                <a16:creationId xmlns:a16="http://schemas.microsoft.com/office/drawing/2014/main" id="{F288E2E0-87E0-A984-DF2B-6C6D0BEF8C98}"/>
              </a:ext>
            </a:extLst>
          </p:cNvPr>
          <p:cNvSpPr txBox="1"/>
          <p:nvPr/>
        </p:nvSpPr>
        <p:spPr>
          <a:xfrm>
            <a:off x="893064" y="1399032"/>
            <a:ext cx="8529028" cy="3703001"/>
          </a:xfrm>
          <a:prstGeom prst="rect">
            <a:avLst/>
          </a:prstGeom>
          <a:noFill/>
        </p:spPr>
        <p:txBody>
          <a:bodyPr wrap="square" rtlCol="0">
            <a:spAutoFit/>
          </a:bodyPr>
          <a:lstStyle/>
          <a:p>
            <a:pPr>
              <a:lnSpc>
                <a:spcPct val="150000"/>
              </a:lnSpc>
            </a:pPr>
            <a:r>
              <a:rPr lang="vi-VN" sz="1600" b="1" dirty="0">
                <a:latin typeface="Montserrat" pitchFamily="2" charset="0"/>
              </a:rPr>
              <a:t>Ưu điểm:</a:t>
            </a:r>
          </a:p>
          <a:p>
            <a:pPr marL="742950" lvl="1" indent="-285750">
              <a:lnSpc>
                <a:spcPct val="150000"/>
              </a:lnSpc>
              <a:buFont typeface="Arial" panose="020B0604020202020204" pitchFamily="34" charset="0"/>
              <a:buChar char="•"/>
            </a:pPr>
            <a:r>
              <a:rPr lang="vi-VN" sz="1400" b="1" dirty="0">
                <a:latin typeface="Montserrat" pitchFamily="2" charset="0"/>
              </a:rPr>
              <a:t>Khả năng thay thế lẫn nhau: </a:t>
            </a:r>
            <a:r>
              <a:rPr lang="vi-VN" sz="1400" dirty="0">
                <a:latin typeface="Montserrat" pitchFamily="2" charset="0"/>
              </a:rPr>
              <a:t>Các token ERC20 có giá trị và chức năng đồng nhất, thuận tiện cho giao dịch và trao đổi.</a:t>
            </a:r>
          </a:p>
          <a:p>
            <a:pPr marL="742950" lvl="1" indent="-285750">
              <a:lnSpc>
                <a:spcPct val="150000"/>
              </a:lnSpc>
              <a:buFont typeface="Arial" panose="020B0604020202020204" pitchFamily="34" charset="0"/>
              <a:buChar char="•"/>
            </a:pPr>
            <a:r>
              <a:rPr lang="vi-VN" sz="1400" b="1" dirty="0">
                <a:latin typeface="Montserrat" pitchFamily="2" charset="0"/>
              </a:rPr>
              <a:t>Linh hoạt: </a:t>
            </a:r>
            <a:r>
              <a:rPr lang="vi-VN" sz="1400" dirty="0">
                <a:latin typeface="Montserrat" pitchFamily="2" charset="0"/>
              </a:rPr>
              <a:t>Có thể điều chỉnh để phù hợp với nhiều ứng dụng như AMM, lending.</a:t>
            </a:r>
          </a:p>
          <a:p>
            <a:pPr marL="742950" lvl="1" indent="-285750">
              <a:lnSpc>
                <a:spcPct val="150000"/>
              </a:lnSpc>
              <a:buFont typeface="Arial" panose="020B0604020202020204" pitchFamily="34" charset="0"/>
              <a:buChar char="•"/>
            </a:pPr>
            <a:r>
              <a:rPr lang="vi-VN" sz="1400" b="1" dirty="0">
                <a:latin typeface="Montserrat" pitchFamily="2" charset="0"/>
              </a:rPr>
              <a:t>Phổ biến: </a:t>
            </a:r>
            <a:r>
              <a:rPr lang="vi-VN" sz="1400" dirty="0">
                <a:latin typeface="Montserrat" pitchFamily="2" charset="0"/>
              </a:rPr>
              <a:t>Được hỗ trợ rộng rãi bởi các sàn giao dịch, ví và hợp đồng thông minh, dễ dàng tích hợp vào hệ sinh thái blockchain.</a:t>
            </a:r>
          </a:p>
          <a:p>
            <a:pPr>
              <a:lnSpc>
                <a:spcPct val="150000"/>
              </a:lnSpc>
            </a:pPr>
            <a:r>
              <a:rPr lang="vi-VN" sz="1600" b="1" dirty="0">
                <a:latin typeface="Montserrat" pitchFamily="2" charset="0"/>
              </a:rPr>
              <a:t>Nhược điểm:</a:t>
            </a:r>
          </a:p>
          <a:p>
            <a:pPr marL="742950" lvl="1" indent="-285750">
              <a:lnSpc>
                <a:spcPct val="150000"/>
              </a:lnSpc>
              <a:buFont typeface="Arial" panose="020B0604020202020204" pitchFamily="34" charset="0"/>
              <a:buChar char="•"/>
            </a:pPr>
            <a:r>
              <a:rPr lang="vi-VN" sz="1400" b="1" dirty="0">
                <a:latin typeface="Montserrat" pitchFamily="2" charset="0"/>
              </a:rPr>
              <a:t>Khả năng mở rộng: </a:t>
            </a:r>
            <a:r>
              <a:rPr lang="vi-VN" sz="1400" dirty="0">
                <a:latin typeface="Montserrat" pitchFamily="2" charset="0"/>
              </a:rPr>
              <a:t>Mạng Ethereum gặp khó khăn trong việc mở rộng, gây ra phí gas cao và chậm trễ giao dịch.</a:t>
            </a:r>
          </a:p>
          <a:p>
            <a:pPr marL="742950" lvl="1" indent="-285750">
              <a:lnSpc>
                <a:spcPct val="150000"/>
              </a:lnSpc>
              <a:buFont typeface="Arial" panose="020B0604020202020204" pitchFamily="34" charset="0"/>
              <a:buChar char="•"/>
            </a:pPr>
            <a:r>
              <a:rPr lang="vi-VN" sz="1400" b="1" dirty="0">
                <a:latin typeface="Montserrat" pitchFamily="2" charset="0"/>
              </a:rPr>
              <a:t>Nguy cơ lừa đảo: </a:t>
            </a:r>
            <a:r>
              <a:rPr lang="vi-VN" sz="1400" dirty="0">
                <a:latin typeface="Montserrat" pitchFamily="2" charset="0"/>
              </a:rPr>
              <a:t>Việc tạo token dễ dàng có thể dẫn đến các dự án lừa đảo, yêu cầu người dùng phải cẩn trọng khi đầu tư.</a:t>
            </a:r>
          </a:p>
        </p:txBody>
      </p:sp>
    </p:spTree>
    <p:extLst>
      <p:ext uri="{BB962C8B-B14F-4D97-AF65-F5344CB8AC3E}">
        <p14:creationId xmlns:p14="http://schemas.microsoft.com/office/powerpoint/2010/main" val="2160358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4ECC30-C8C7-7D87-4D74-AECB825055F7}"/>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3</a:t>
            </a:fld>
            <a:endParaRPr lang="en-US" dirty="0"/>
          </a:p>
        </p:txBody>
      </p:sp>
      <p:sp>
        <p:nvSpPr>
          <p:cNvPr id="13" name="TextBox 12">
            <a:extLst>
              <a:ext uri="{FF2B5EF4-FFF2-40B4-BE49-F238E27FC236}">
                <a16:creationId xmlns:a16="http://schemas.microsoft.com/office/drawing/2014/main" id="{284BE352-09C6-12B2-DFE9-050D51F35F38}"/>
              </a:ext>
            </a:extLst>
          </p:cNvPr>
          <p:cNvSpPr txBox="1"/>
          <p:nvPr/>
        </p:nvSpPr>
        <p:spPr>
          <a:xfrm>
            <a:off x="893064" y="1399032"/>
            <a:ext cx="10387584" cy="5088124"/>
          </a:xfrm>
          <a:prstGeom prst="rect">
            <a:avLst/>
          </a:prstGeom>
          <a:noFill/>
        </p:spPr>
        <p:txBody>
          <a:bodyPr wrap="square" rtlCol="0">
            <a:spAutoFit/>
          </a:bodyPr>
          <a:lstStyle/>
          <a:p>
            <a:pPr algn="just">
              <a:lnSpc>
                <a:spcPct val="150000"/>
              </a:lnSpc>
            </a:pPr>
            <a:r>
              <a:rPr lang="vi-VN" sz="1600" b="1" dirty="0">
                <a:latin typeface="Montserrat" pitchFamily="2" charset="0"/>
              </a:rPr>
              <a:t>Khái niệm: </a:t>
            </a:r>
            <a:r>
              <a:rPr lang="vi-VN" sz="1400" dirty="0">
                <a:latin typeface="Montserrat" pitchFamily="2" charset="0"/>
              </a:rPr>
              <a:t>Proof of stake - PoS là một cơ chế đồng thuận trong blockchain giúp xác nhận giao dịch và tạo ra 	  	      khối mới dựa trên "cổ phần" mà người dùng sở hữu, thay vì năng lực tính toán như PoW.</a:t>
            </a:r>
          </a:p>
          <a:p>
            <a:pPr algn="just">
              <a:lnSpc>
                <a:spcPct val="150000"/>
              </a:lnSpc>
            </a:pPr>
            <a:r>
              <a:rPr lang="vi-VN" sz="1600" b="1" dirty="0">
                <a:latin typeface="Montserrat" pitchFamily="2" charset="0"/>
              </a:rPr>
              <a:t>Cơ chế:</a:t>
            </a:r>
          </a:p>
          <a:p>
            <a:pPr marL="742950" lvl="1" indent="-285750" algn="just">
              <a:lnSpc>
                <a:spcPct val="150000"/>
              </a:lnSpc>
              <a:buFont typeface="Arial" panose="020B0604020202020204" pitchFamily="34" charset="0"/>
              <a:buChar char="•"/>
            </a:pPr>
            <a:r>
              <a:rPr lang="vi-VN" sz="1400" b="1" dirty="0">
                <a:latin typeface="Montserrat" pitchFamily="2" charset="0"/>
              </a:rPr>
              <a:t>Staking và Validators:</a:t>
            </a:r>
            <a:r>
              <a:rPr lang="vi-VN" sz="1400" dirty="0">
                <a:latin typeface="Montserrat" pitchFamily="2" charset="0"/>
              </a:rPr>
              <a:t> Người tham gia (validators) đặt cọc một lượng ETH vào mạng lưới để tham gia vào việc xác nhận giao dịch và tạo ra khối mới. </a:t>
            </a:r>
          </a:p>
          <a:p>
            <a:pPr marL="742950" lvl="1" indent="-285750" algn="just">
              <a:lnSpc>
                <a:spcPct val="150000"/>
              </a:lnSpc>
              <a:buFont typeface="Arial" panose="020B0604020202020204" pitchFamily="34" charset="0"/>
              <a:buChar char="•"/>
            </a:pPr>
            <a:r>
              <a:rPr lang="vi-VN" sz="1400" b="1" dirty="0">
                <a:latin typeface="Montserrat" pitchFamily="2" charset="0"/>
              </a:rPr>
              <a:t>Lựa chọn Validator: </a:t>
            </a:r>
            <a:r>
              <a:rPr lang="vi-VN" sz="1400" dirty="0">
                <a:latin typeface="Montserrat" pitchFamily="2" charset="0"/>
              </a:rPr>
              <a:t>Các validator được chọn ngẫu nhiên để tạo khối mới, nhưng xác suất được chọn cao hơn nếu họ stake nhiều ETH hơn.</a:t>
            </a:r>
          </a:p>
          <a:p>
            <a:pPr marL="742950" lvl="1" indent="-285750" algn="just">
              <a:lnSpc>
                <a:spcPct val="150000"/>
              </a:lnSpc>
              <a:buFont typeface="Arial" panose="020B0604020202020204" pitchFamily="34" charset="0"/>
              <a:buChar char="•"/>
            </a:pPr>
            <a:r>
              <a:rPr lang="vi-VN" sz="1400" b="1" dirty="0">
                <a:latin typeface="Montserrat" pitchFamily="2" charset="0"/>
              </a:rPr>
              <a:t>Xác nhận và Tạo khối: </a:t>
            </a:r>
            <a:r>
              <a:rPr lang="vi-VN" sz="1400" dirty="0">
                <a:latin typeface="Montserrat" pitchFamily="2" charset="0"/>
              </a:rPr>
              <a:t>Khi được chọn, validator sẽ xác nhận các giao dịch và tạo khối mới. Các validator khác sẽ kiểm tra và chứng thực (attest) khối này.</a:t>
            </a:r>
          </a:p>
          <a:p>
            <a:pPr marL="742950" lvl="1" indent="-285750" algn="just">
              <a:lnSpc>
                <a:spcPct val="150000"/>
              </a:lnSpc>
              <a:buFont typeface="Arial" panose="020B0604020202020204" pitchFamily="34" charset="0"/>
              <a:buChar char="•"/>
            </a:pPr>
            <a:r>
              <a:rPr lang="vi-VN" sz="1400" b="1" dirty="0">
                <a:latin typeface="Montserrat" pitchFamily="2" charset="0"/>
              </a:rPr>
              <a:t>Phần thưởng: </a:t>
            </a:r>
            <a:r>
              <a:rPr lang="vi-VN" sz="1400" dirty="0">
                <a:latin typeface="Montserrat" pitchFamily="2" charset="0"/>
              </a:rPr>
              <a:t>Validator nhận phần thưởng ETH cho việc tạo khối và xác nhận giao dịch, bao gồm phí giao dịch và phần thưởng khối.</a:t>
            </a:r>
          </a:p>
          <a:p>
            <a:pPr marL="742950" lvl="1" indent="-285750" algn="just">
              <a:lnSpc>
                <a:spcPct val="150000"/>
              </a:lnSpc>
              <a:buFont typeface="Arial" panose="020B0604020202020204" pitchFamily="34" charset="0"/>
              <a:buChar char="•"/>
            </a:pPr>
            <a:r>
              <a:rPr lang="vi-VN" sz="1400" b="1" dirty="0">
                <a:latin typeface="Montserrat" pitchFamily="2" charset="0"/>
              </a:rPr>
              <a:t>Finality và Casper FFG: </a:t>
            </a:r>
            <a:r>
              <a:rPr lang="vi-VN" sz="1400" dirty="0">
                <a:latin typeface="Montserrat" pitchFamily="2" charset="0"/>
              </a:rPr>
              <a:t>đảm bảo rằng khi khối được xác nhận, nó sẽ không thể bị thay đổi hoặc đảo ngược. Finality đạt được khi đủ số lượng validators chứng thực và xác nhận khối.</a:t>
            </a:r>
          </a:p>
          <a:p>
            <a:pPr marL="742950" lvl="1" indent="-285750" algn="just">
              <a:lnSpc>
                <a:spcPct val="150000"/>
              </a:lnSpc>
              <a:buFont typeface="Arial" panose="020B0604020202020204" pitchFamily="34" charset="0"/>
              <a:buChar char="•"/>
            </a:pPr>
            <a:r>
              <a:rPr lang="vi-VN" sz="1400" b="1" dirty="0">
                <a:latin typeface="Montserrat" pitchFamily="2" charset="0"/>
              </a:rPr>
              <a:t>Slashing: </a:t>
            </a:r>
            <a:r>
              <a:rPr lang="vi-VN" sz="1400" dirty="0">
                <a:latin typeface="Montserrat" pitchFamily="2" charset="0"/>
              </a:rPr>
              <a:t>Nếu validator gian lận hoặc không thực hiện đúng nhiệm vụ, họ có thể bị phạt thông qua slashing, mất một phần hoặc toàn bộ ETH đã stake.</a:t>
            </a:r>
            <a:endParaRPr lang="en-US" sz="1400" dirty="0"/>
          </a:p>
        </p:txBody>
      </p:sp>
      <p:sp>
        <p:nvSpPr>
          <p:cNvPr id="14" name="Title 1">
            <a:extLst>
              <a:ext uri="{FF2B5EF4-FFF2-40B4-BE49-F238E27FC236}">
                <a16:creationId xmlns:a16="http://schemas.microsoft.com/office/drawing/2014/main" id="{0E511B1B-CC28-A595-1045-52A1A95FBCDC}"/>
              </a:ext>
            </a:extLst>
          </p:cNvPr>
          <p:cNvSpPr>
            <a:spLocks noGrp="1"/>
          </p:cNvSpPr>
          <p:nvPr>
            <p:ph type="title"/>
          </p:nvPr>
        </p:nvSpPr>
        <p:spPr>
          <a:xfrm>
            <a:off x="893064" y="308719"/>
            <a:ext cx="8297380" cy="841248"/>
          </a:xfrm>
        </p:spPr>
        <p:txBody>
          <a:bodyPr>
            <a:normAutofit/>
          </a:bodyPr>
          <a:lstStyle/>
          <a:p>
            <a:r>
              <a:rPr lang="vi-VN" sz="2600" dirty="0"/>
              <a:t>1. POS</a:t>
            </a:r>
            <a:endParaRPr lang="en-ZA" sz="2600" dirty="0"/>
          </a:p>
        </p:txBody>
      </p:sp>
    </p:spTree>
    <p:extLst>
      <p:ext uri="{BB962C8B-B14F-4D97-AF65-F5344CB8AC3E}">
        <p14:creationId xmlns:p14="http://schemas.microsoft.com/office/powerpoint/2010/main" val="10414711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5430536-D522-9F5E-B2C4-24F7C757082B}"/>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30</a:t>
            </a:fld>
            <a:endParaRPr lang="en-US" dirty="0"/>
          </a:p>
        </p:txBody>
      </p:sp>
      <p:sp>
        <p:nvSpPr>
          <p:cNvPr id="11" name="Title 1">
            <a:extLst>
              <a:ext uri="{FF2B5EF4-FFF2-40B4-BE49-F238E27FC236}">
                <a16:creationId xmlns:a16="http://schemas.microsoft.com/office/drawing/2014/main" id="{0D66983C-5256-2DB7-FC36-9EC857CBF262}"/>
              </a:ext>
            </a:extLst>
          </p:cNvPr>
          <p:cNvSpPr>
            <a:spLocks noGrp="1"/>
          </p:cNvSpPr>
          <p:nvPr>
            <p:ph type="title"/>
          </p:nvPr>
        </p:nvSpPr>
        <p:spPr>
          <a:xfrm>
            <a:off x="893064" y="308719"/>
            <a:ext cx="8297380" cy="841248"/>
          </a:xfrm>
        </p:spPr>
        <p:txBody>
          <a:bodyPr>
            <a:normAutofit/>
          </a:bodyPr>
          <a:lstStyle/>
          <a:p>
            <a:r>
              <a:rPr lang="vi-VN" sz="2600" dirty="0"/>
              <a:t>6. ERC-721 tokens</a:t>
            </a:r>
            <a:endParaRPr lang="en-ZA" sz="2600" dirty="0"/>
          </a:p>
        </p:txBody>
      </p:sp>
      <p:sp>
        <p:nvSpPr>
          <p:cNvPr id="12" name="TextBox 11">
            <a:extLst>
              <a:ext uri="{FF2B5EF4-FFF2-40B4-BE49-F238E27FC236}">
                <a16:creationId xmlns:a16="http://schemas.microsoft.com/office/drawing/2014/main" id="{D0F4D370-975B-DDDC-6446-F912D0307488}"/>
              </a:ext>
            </a:extLst>
          </p:cNvPr>
          <p:cNvSpPr txBox="1"/>
          <p:nvPr/>
        </p:nvSpPr>
        <p:spPr>
          <a:xfrm>
            <a:off x="893064" y="1399032"/>
            <a:ext cx="8529028" cy="374403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sz="1600" b="1" dirty="0">
                <a:latin typeface="Montserrat" pitchFamily="2" charset="0"/>
              </a:rPr>
              <a:t>ERC-721</a:t>
            </a:r>
            <a:r>
              <a:rPr lang="vi-VN" sz="1600" dirty="0">
                <a:latin typeface="Montserrat" pitchFamily="2" charset="0"/>
              </a:rPr>
              <a:t> là một chuẩn token trên nền tảng Ethereum, được sử dụng để tạo ra các </a:t>
            </a:r>
            <a:r>
              <a:rPr lang="vi-VN" sz="1600" b="1" dirty="0">
                <a:latin typeface="Montserrat" pitchFamily="2" charset="0"/>
              </a:rPr>
              <a:t>Non-Fungible Tokens (NFTs)</a:t>
            </a:r>
            <a:r>
              <a:rPr lang="vi-VN" sz="1600" dirty="0">
                <a:latin typeface="Montserrat" pitchFamily="2" charset="0"/>
              </a:rPr>
              <a:t>.</a:t>
            </a:r>
            <a:endParaRPr lang="vi-VN" sz="1600" b="1" dirty="0">
              <a:latin typeface="Montserrat" pitchFamily="2" charset="0"/>
            </a:endParaRPr>
          </a:p>
          <a:p>
            <a:pPr marL="285750" indent="-285750">
              <a:lnSpc>
                <a:spcPct val="150000"/>
              </a:lnSpc>
              <a:buFont typeface="Arial" panose="020B0604020202020204" pitchFamily="34" charset="0"/>
              <a:buChar char="•"/>
            </a:pPr>
            <a:r>
              <a:rPr lang="vi-VN" sz="1600" dirty="0">
                <a:latin typeface="Montserrat" pitchFamily="2" charset="0"/>
              </a:rPr>
              <a:t>Đây là loại token đặc biệt, mỗi token là duy nhất và không thể thay thế trực tiếp với nhau. </a:t>
            </a:r>
          </a:p>
          <a:p>
            <a:pPr marL="285750" indent="-285750">
              <a:lnSpc>
                <a:spcPct val="150000"/>
              </a:lnSpc>
              <a:buFont typeface="Arial" panose="020B0604020202020204" pitchFamily="34" charset="0"/>
              <a:buChar char="•"/>
            </a:pPr>
            <a:r>
              <a:rPr lang="vi-VN" sz="1600" dirty="0">
                <a:latin typeface="Montserrat" pitchFamily="2" charset="0"/>
              </a:rPr>
              <a:t>Giá trị của mỗi token có thể khác nhau tùy thuộc vào các yếu tố như độ hiếm, tuổi đời, hoặc đặc điểm hình ảnh. </a:t>
            </a:r>
          </a:p>
          <a:p>
            <a:pPr marL="285750" indent="-285750">
              <a:lnSpc>
                <a:spcPct val="150000"/>
              </a:lnSpc>
              <a:buFont typeface="Arial" panose="020B0604020202020204" pitchFamily="34" charset="0"/>
              <a:buChar char="•"/>
            </a:pPr>
            <a:r>
              <a:rPr lang="vi-VN" sz="1600" dirty="0">
                <a:latin typeface="Montserrat" pitchFamily="2" charset="0"/>
              </a:rPr>
              <a:t>ERC-721 được áp dụng rộng rãi trong các lĩnh vực như vật phẩm sưu tầm, vé tham dự sự kiện, hoặc các sản phẩm có tính độc đáo.</a:t>
            </a:r>
          </a:p>
          <a:p>
            <a:pPr marL="285750" indent="-285750">
              <a:lnSpc>
                <a:spcPct val="150000"/>
              </a:lnSpc>
              <a:buFont typeface="Arial" panose="020B0604020202020204" pitchFamily="34" charset="0"/>
              <a:buChar char="•"/>
            </a:pPr>
            <a:r>
              <a:rPr lang="vi-VN" sz="1600" dirty="0">
                <a:latin typeface="Montserrat" pitchFamily="2" charset="0"/>
              </a:rPr>
              <a:t>ERC-721 sử dụng smart contract để tạo và quản lý các NFT, với các hàm chuẩn xác nhận tính độc đáo của từng token.</a:t>
            </a:r>
          </a:p>
        </p:txBody>
      </p:sp>
    </p:spTree>
    <p:extLst>
      <p:ext uri="{BB962C8B-B14F-4D97-AF65-F5344CB8AC3E}">
        <p14:creationId xmlns:p14="http://schemas.microsoft.com/office/powerpoint/2010/main" val="16844651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E1523-F8EC-D677-AE2A-4A513064386F}"/>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738B059-4459-B3E1-CF8A-1C1B42928158}"/>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31</a:t>
            </a:fld>
            <a:endParaRPr lang="en-US" dirty="0"/>
          </a:p>
        </p:txBody>
      </p:sp>
      <p:sp>
        <p:nvSpPr>
          <p:cNvPr id="7" name="Title 1">
            <a:extLst>
              <a:ext uri="{FF2B5EF4-FFF2-40B4-BE49-F238E27FC236}">
                <a16:creationId xmlns:a16="http://schemas.microsoft.com/office/drawing/2014/main" id="{0864D4C0-52B7-5100-CBF0-FC8AF0F19968}"/>
              </a:ext>
            </a:extLst>
          </p:cNvPr>
          <p:cNvSpPr>
            <a:spLocks noGrp="1"/>
          </p:cNvSpPr>
          <p:nvPr>
            <p:ph type="title"/>
          </p:nvPr>
        </p:nvSpPr>
        <p:spPr>
          <a:xfrm>
            <a:off x="893064" y="308719"/>
            <a:ext cx="8297380" cy="841248"/>
          </a:xfrm>
        </p:spPr>
        <p:txBody>
          <a:bodyPr>
            <a:normAutofit/>
          </a:bodyPr>
          <a:lstStyle/>
          <a:p>
            <a:r>
              <a:rPr lang="vi-VN" sz="2600" dirty="0"/>
              <a:t>6. ERC-721 tokens</a:t>
            </a:r>
            <a:endParaRPr lang="en-ZA" sz="2600" dirty="0"/>
          </a:p>
        </p:txBody>
      </p:sp>
      <p:pic>
        <p:nvPicPr>
          <p:cNvPr id="3" name="Picture 2">
            <a:extLst>
              <a:ext uri="{FF2B5EF4-FFF2-40B4-BE49-F238E27FC236}">
                <a16:creationId xmlns:a16="http://schemas.microsoft.com/office/drawing/2014/main" id="{4CA31AC9-E685-F654-718B-435CAD6C3A64}"/>
              </a:ext>
            </a:extLst>
          </p:cNvPr>
          <p:cNvPicPr>
            <a:picLocks noChangeAspect="1"/>
          </p:cNvPicPr>
          <p:nvPr/>
        </p:nvPicPr>
        <p:blipFill>
          <a:blip r:embed="rId2"/>
          <a:stretch>
            <a:fillRect/>
          </a:stretch>
        </p:blipFill>
        <p:spPr>
          <a:xfrm>
            <a:off x="1328626" y="1313276"/>
            <a:ext cx="9534747" cy="4770036"/>
          </a:xfrm>
          <a:prstGeom prst="rect">
            <a:avLst/>
          </a:prstGeom>
        </p:spPr>
      </p:pic>
    </p:spTree>
    <p:extLst>
      <p:ext uri="{BB962C8B-B14F-4D97-AF65-F5344CB8AC3E}">
        <p14:creationId xmlns:p14="http://schemas.microsoft.com/office/powerpoint/2010/main" val="22761555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40991-A51B-0E1E-51BD-E07B0193C0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085A6C-E21D-1147-8D4E-5CC7395DF93D}"/>
              </a:ext>
            </a:extLst>
          </p:cNvPr>
          <p:cNvSpPr>
            <a:spLocks noGrp="1"/>
          </p:cNvSpPr>
          <p:nvPr>
            <p:ph type="title"/>
          </p:nvPr>
        </p:nvSpPr>
        <p:spPr>
          <a:xfrm>
            <a:off x="893064" y="308719"/>
            <a:ext cx="8297380" cy="841248"/>
          </a:xfrm>
        </p:spPr>
        <p:txBody>
          <a:bodyPr>
            <a:normAutofit/>
          </a:bodyPr>
          <a:lstStyle/>
          <a:p>
            <a:r>
              <a:rPr lang="vi-VN" sz="2600" dirty="0"/>
              <a:t>6. ERC-721 tokens</a:t>
            </a:r>
            <a:endParaRPr lang="en-ZA" sz="2600" dirty="0"/>
          </a:p>
        </p:txBody>
      </p:sp>
      <p:sp>
        <p:nvSpPr>
          <p:cNvPr id="3" name="Slide Number Placeholder 2">
            <a:extLst>
              <a:ext uri="{FF2B5EF4-FFF2-40B4-BE49-F238E27FC236}">
                <a16:creationId xmlns:a16="http://schemas.microsoft.com/office/drawing/2014/main" id="{93C36D50-586B-20F2-0A7C-D0471D9B1565}"/>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32</a:t>
            </a:fld>
            <a:endParaRPr lang="en-US" dirty="0"/>
          </a:p>
        </p:txBody>
      </p:sp>
      <p:sp>
        <p:nvSpPr>
          <p:cNvPr id="11" name="TextBox 10">
            <a:extLst>
              <a:ext uri="{FF2B5EF4-FFF2-40B4-BE49-F238E27FC236}">
                <a16:creationId xmlns:a16="http://schemas.microsoft.com/office/drawing/2014/main" id="{ECDCCA64-05AD-5DB2-1E72-1D087CCFDB77}"/>
              </a:ext>
            </a:extLst>
          </p:cNvPr>
          <p:cNvSpPr txBox="1"/>
          <p:nvPr/>
        </p:nvSpPr>
        <p:spPr>
          <a:xfrm>
            <a:off x="893064" y="1399032"/>
            <a:ext cx="8529028" cy="4026230"/>
          </a:xfrm>
          <a:prstGeom prst="rect">
            <a:avLst/>
          </a:prstGeom>
          <a:noFill/>
        </p:spPr>
        <p:txBody>
          <a:bodyPr wrap="square" rtlCol="0">
            <a:spAutoFit/>
          </a:bodyPr>
          <a:lstStyle/>
          <a:p>
            <a:pPr>
              <a:lnSpc>
                <a:spcPct val="150000"/>
              </a:lnSpc>
            </a:pPr>
            <a:r>
              <a:rPr lang="vi-VN" sz="1600" b="1" dirty="0">
                <a:latin typeface="Montserrat" pitchFamily="2" charset="0"/>
              </a:rPr>
              <a:t>Ưu điểm:</a:t>
            </a:r>
          </a:p>
          <a:p>
            <a:pPr marL="742950" lvl="1" indent="-285750">
              <a:lnSpc>
                <a:spcPct val="150000"/>
              </a:lnSpc>
              <a:buFont typeface="Arial" panose="020B0604020202020204" pitchFamily="34" charset="0"/>
              <a:buChar char="•"/>
            </a:pPr>
            <a:r>
              <a:rPr lang="vi-VN" sz="1400" b="1" dirty="0">
                <a:latin typeface="Montserrat" pitchFamily="2" charset="0"/>
              </a:rPr>
              <a:t>Độc nhất: </a:t>
            </a:r>
            <a:r>
              <a:rPr lang="vi-VN" sz="1400" dirty="0">
                <a:latin typeface="Montserrat" pitchFamily="2" charset="0"/>
              </a:rPr>
              <a:t>Mỗi token là duy nhất và không thể thay thế, phù hợp cho các tài sản như nghệ thuật số, vé sự kiện, bất động sản.</a:t>
            </a:r>
          </a:p>
          <a:p>
            <a:pPr marL="742950" lvl="1" indent="-285750">
              <a:lnSpc>
                <a:spcPct val="150000"/>
              </a:lnSpc>
              <a:buFont typeface="Arial" panose="020B0604020202020204" pitchFamily="34" charset="0"/>
              <a:buChar char="•"/>
            </a:pPr>
            <a:r>
              <a:rPr lang="vi-VN" sz="1400" b="1" dirty="0">
                <a:latin typeface="Montserrat" pitchFamily="2" charset="0"/>
              </a:rPr>
              <a:t>Quyền sở hữu rõ ràng: </a:t>
            </a:r>
            <a:r>
              <a:rPr lang="vi-VN" sz="1400" dirty="0">
                <a:latin typeface="Montserrat" pitchFamily="2" charset="0"/>
              </a:rPr>
              <a:t>Dễ dàng xác định quyền sở hữu tài sản số qua blockchain.</a:t>
            </a:r>
          </a:p>
          <a:p>
            <a:pPr marL="742950" lvl="1" indent="-285750">
              <a:lnSpc>
                <a:spcPct val="150000"/>
              </a:lnSpc>
              <a:buFont typeface="Arial" panose="020B0604020202020204" pitchFamily="34" charset="0"/>
              <a:buChar char="•"/>
            </a:pPr>
            <a:r>
              <a:rPr lang="vi-VN" sz="1400" b="1" dirty="0">
                <a:latin typeface="Montserrat" pitchFamily="2" charset="0"/>
              </a:rPr>
              <a:t>Khả năng tương tác: </a:t>
            </a:r>
            <a:r>
              <a:rPr lang="vi-VN" sz="1400" dirty="0">
                <a:latin typeface="Montserrat" pitchFamily="2" charset="0"/>
              </a:rPr>
              <a:t>Hỗ trợ các ứng dụng phi tập trung (dApps) khác nhau và có thể chuyển nhượng qua nhiều nền tảng.</a:t>
            </a:r>
          </a:p>
          <a:p>
            <a:pPr>
              <a:lnSpc>
                <a:spcPct val="150000"/>
              </a:lnSpc>
            </a:pPr>
            <a:r>
              <a:rPr lang="vi-VN" sz="1600" b="1" dirty="0">
                <a:latin typeface="Montserrat" pitchFamily="2" charset="0"/>
              </a:rPr>
              <a:t>Nhược điểm:</a:t>
            </a:r>
          </a:p>
          <a:p>
            <a:pPr marL="742950" lvl="1" indent="-285750">
              <a:lnSpc>
                <a:spcPct val="150000"/>
              </a:lnSpc>
              <a:buFont typeface="Arial" panose="020B0604020202020204" pitchFamily="34" charset="0"/>
              <a:buChar char="•"/>
            </a:pPr>
            <a:r>
              <a:rPr lang="vi-VN" sz="1400" b="1" dirty="0">
                <a:latin typeface="Montserrat" pitchFamily="2" charset="0"/>
              </a:rPr>
              <a:t>Chi phí giao dịch cao: </a:t>
            </a:r>
            <a:r>
              <a:rPr lang="vi-VN" sz="1400" dirty="0">
                <a:latin typeface="Montserrat" pitchFamily="2" charset="0"/>
              </a:rPr>
              <a:t>Tạo và chuyển ERC-721 thường tốn nhiều gas hơn ERC-20 do tính phức tạp.</a:t>
            </a:r>
          </a:p>
          <a:p>
            <a:pPr marL="742950" lvl="1" indent="-285750">
              <a:lnSpc>
                <a:spcPct val="150000"/>
              </a:lnSpc>
              <a:buFont typeface="Arial" panose="020B0604020202020204" pitchFamily="34" charset="0"/>
              <a:buChar char="•"/>
            </a:pPr>
            <a:r>
              <a:rPr lang="vi-VN" sz="1400" b="1" dirty="0">
                <a:latin typeface="Montserrat" pitchFamily="2" charset="0"/>
              </a:rPr>
              <a:t>Tính thanh khoản thấp: </a:t>
            </a:r>
            <a:r>
              <a:rPr lang="vi-VN" sz="1400" dirty="0">
                <a:latin typeface="Montserrat" pitchFamily="2" charset="0"/>
              </a:rPr>
              <a:t>Khó mua bán hơn so với token có thể thay thế vì không có giá trị chuẩn.</a:t>
            </a:r>
          </a:p>
          <a:p>
            <a:pPr marL="742950" lvl="1" indent="-285750">
              <a:lnSpc>
                <a:spcPct val="150000"/>
              </a:lnSpc>
              <a:buFont typeface="Arial" panose="020B0604020202020204" pitchFamily="34" charset="0"/>
              <a:buChar char="•"/>
            </a:pPr>
            <a:r>
              <a:rPr lang="vi-VN" sz="1400" b="1" dirty="0">
                <a:latin typeface="Montserrat" pitchFamily="2" charset="0"/>
              </a:rPr>
              <a:t>Yêu cầu bảo mật cao: </a:t>
            </a:r>
            <a:r>
              <a:rPr lang="vi-VN" sz="1400" dirty="0">
                <a:latin typeface="Montserrat" pitchFamily="2" charset="0"/>
              </a:rPr>
              <a:t>Phải bảo vệ kỹ lưỡng để tránh mất tài sản số độc nhất.</a:t>
            </a:r>
          </a:p>
        </p:txBody>
      </p:sp>
    </p:spTree>
    <p:extLst>
      <p:ext uri="{BB962C8B-B14F-4D97-AF65-F5344CB8AC3E}">
        <p14:creationId xmlns:p14="http://schemas.microsoft.com/office/powerpoint/2010/main" val="14218993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B5FD0-5641-4B5C-6234-566E852ED32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0E2B4CA-9980-26CB-0FB6-1A451CBA3EFA}"/>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33</a:t>
            </a:fld>
            <a:endParaRPr lang="en-US" dirty="0"/>
          </a:p>
        </p:txBody>
      </p:sp>
      <p:sp>
        <p:nvSpPr>
          <p:cNvPr id="11" name="Title 1">
            <a:extLst>
              <a:ext uri="{FF2B5EF4-FFF2-40B4-BE49-F238E27FC236}">
                <a16:creationId xmlns:a16="http://schemas.microsoft.com/office/drawing/2014/main" id="{999AB79D-13A6-4387-BAAB-A02F9EE410E0}"/>
              </a:ext>
            </a:extLst>
          </p:cNvPr>
          <p:cNvSpPr>
            <a:spLocks noGrp="1"/>
          </p:cNvSpPr>
          <p:nvPr>
            <p:ph type="title"/>
          </p:nvPr>
        </p:nvSpPr>
        <p:spPr>
          <a:xfrm>
            <a:off x="893064" y="308719"/>
            <a:ext cx="8297380" cy="841248"/>
          </a:xfrm>
        </p:spPr>
        <p:txBody>
          <a:bodyPr>
            <a:normAutofit/>
          </a:bodyPr>
          <a:lstStyle/>
          <a:p>
            <a:r>
              <a:rPr lang="vi-VN" sz="2600" dirty="0"/>
              <a:t>7. ERC-1155 tokens</a:t>
            </a:r>
            <a:endParaRPr lang="en-ZA" sz="2600" dirty="0"/>
          </a:p>
        </p:txBody>
      </p:sp>
      <p:sp>
        <p:nvSpPr>
          <p:cNvPr id="12" name="TextBox 11">
            <a:extLst>
              <a:ext uri="{FF2B5EF4-FFF2-40B4-BE49-F238E27FC236}">
                <a16:creationId xmlns:a16="http://schemas.microsoft.com/office/drawing/2014/main" id="{AE0666F3-2730-446E-E444-20FEEAEF4889}"/>
              </a:ext>
            </a:extLst>
          </p:cNvPr>
          <p:cNvSpPr txBox="1"/>
          <p:nvPr/>
        </p:nvSpPr>
        <p:spPr>
          <a:xfrm>
            <a:off x="893064" y="1399032"/>
            <a:ext cx="8529028" cy="337470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sz="1600" b="1" dirty="0">
                <a:latin typeface="Montserrat" pitchFamily="2" charset="0"/>
              </a:rPr>
              <a:t> ERC-1155 </a:t>
            </a:r>
            <a:r>
              <a:rPr lang="vi-VN" sz="1600" dirty="0">
                <a:latin typeface="Montserrat" pitchFamily="2" charset="0"/>
              </a:rPr>
              <a:t>là chuẩn token đa năng (multi token standard) trên Ethereum, hỗ trợ cả token fungible (có thể thay thế) và non-fungible (không thể thay thế). Đâylà một cải tiến của </a:t>
            </a:r>
            <a:r>
              <a:rPr lang="vi-VN" sz="1600" b="1" dirty="0">
                <a:latin typeface="Montserrat" pitchFamily="2" charset="0"/>
              </a:rPr>
              <a:t>ERC-721</a:t>
            </a:r>
            <a:r>
              <a:rPr lang="vi-VN" sz="1600" dirty="0">
                <a:latin typeface="Montserrat" pitchFamily="2" charset="0"/>
              </a:rPr>
              <a:t>, cho phép quản lý nhiều loại token trong một hợp đồng duy nhất.</a:t>
            </a:r>
          </a:p>
          <a:p>
            <a:pPr marL="285750" indent="-285750">
              <a:lnSpc>
                <a:spcPct val="150000"/>
              </a:lnSpc>
              <a:buFont typeface="Arial" panose="020B0604020202020204" pitchFamily="34" charset="0"/>
              <a:buChar char="•"/>
            </a:pPr>
            <a:r>
              <a:rPr lang="vi-VN" sz="1600" dirty="0">
                <a:latin typeface="Montserrat" pitchFamily="2" charset="0"/>
              </a:rPr>
              <a:t>ERC-1155 cung cấp một smart contract đa năng có thể tạo và quản lý nhiều loại token khác nhau trong cùng một hợp đồng, tiết kiệm chi phí gas khi thực hiện giao dịch nhiều token. </a:t>
            </a:r>
          </a:p>
          <a:p>
            <a:pPr marL="285750" indent="-285750">
              <a:lnSpc>
                <a:spcPct val="150000"/>
              </a:lnSpc>
              <a:buFont typeface="Arial" panose="020B0604020202020204" pitchFamily="34" charset="0"/>
              <a:buChar char="•"/>
            </a:pPr>
            <a:r>
              <a:rPr lang="vi-VN" sz="1600" dirty="0">
                <a:latin typeface="Montserrat" pitchFamily="2" charset="0"/>
              </a:rPr>
              <a:t>Được sử dụng trong trò chơi và nền tảng NFT: ERC-1155 hỗ trợ việc phát hành các vật phẩm game, NFT hoặc thẻ bài trong các trò chơi blockchain.</a:t>
            </a:r>
          </a:p>
        </p:txBody>
      </p:sp>
    </p:spTree>
    <p:extLst>
      <p:ext uri="{BB962C8B-B14F-4D97-AF65-F5344CB8AC3E}">
        <p14:creationId xmlns:p14="http://schemas.microsoft.com/office/powerpoint/2010/main" val="25915051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3A3206-4E4E-41B9-0EC5-3E6717F35908}"/>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448C099-3C2E-46F7-9BB9-0AF587FC5474}"/>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34</a:t>
            </a:fld>
            <a:endParaRPr lang="en-US" dirty="0"/>
          </a:p>
        </p:txBody>
      </p:sp>
      <p:sp>
        <p:nvSpPr>
          <p:cNvPr id="7" name="Title 1">
            <a:extLst>
              <a:ext uri="{FF2B5EF4-FFF2-40B4-BE49-F238E27FC236}">
                <a16:creationId xmlns:a16="http://schemas.microsoft.com/office/drawing/2014/main" id="{EF64F9DC-7797-53C4-95C2-AC9E762A21AF}"/>
              </a:ext>
            </a:extLst>
          </p:cNvPr>
          <p:cNvSpPr>
            <a:spLocks noGrp="1"/>
          </p:cNvSpPr>
          <p:nvPr>
            <p:ph type="title"/>
          </p:nvPr>
        </p:nvSpPr>
        <p:spPr>
          <a:xfrm>
            <a:off x="893064" y="308719"/>
            <a:ext cx="8297380" cy="841248"/>
          </a:xfrm>
        </p:spPr>
        <p:txBody>
          <a:bodyPr>
            <a:normAutofit/>
          </a:bodyPr>
          <a:lstStyle/>
          <a:p>
            <a:r>
              <a:rPr lang="vi-VN" sz="2600" dirty="0"/>
              <a:t>7. ERC-1155 tokens</a:t>
            </a:r>
            <a:endParaRPr lang="en-ZA" sz="2600" dirty="0"/>
          </a:p>
        </p:txBody>
      </p:sp>
      <p:pic>
        <p:nvPicPr>
          <p:cNvPr id="4" name="Picture 3">
            <a:extLst>
              <a:ext uri="{FF2B5EF4-FFF2-40B4-BE49-F238E27FC236}">
                <a16:creationId xmlns:a16="http://schemas.microsoft.com/office/drawing/2014/main" id="{256553CF-36DC-4F0C-B379-E2F541E7CB0A}"/>
              </a:ext>
            </a:extLst>
          </p:cNvPr>
          <p:cNvPicPr>
            <a:picLocks noChangeAspect="1"/>
          </p:cNvPicPr>
          <p:nvPr/>
        </p:nvPicPr>
        <p:blipFill>
          <a:blip r:embed="rId2"/>
          <a:stretch>
            <a:fillRect/>
          </a:stretch>
        </p:blipFill>
        <p:spPr>
          <a:xfrm>
            <a:off x="893064" y="1634393"/>
            <a:ext cx="10298140" cy="3589214"/>
          </a:xfrm>
          <a:prstGeom prst="rect">
            <a:avLst/>
          </a:prstGeom>
        </p:spPr>
      </p:pic>
    </p:spTree>
    <p:extLst>
      <p:ext uri="{BB962C8B-B14F-4D97-AF65-F5344CB8AC3E}">
        <p14:creationId xmlns:p14="http://schemas.microsoft.com/office/powerpoint/2010/main" val="42109068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75D851-D9C2-8461-C95E-965BB345847D}"/>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972BB57-2070-3738-B292-12CD783835E4}"/>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35</a:t>
            </a:fld>
            <a:endParaRPr lang="en-US" dirty="0"/>
          </a:p>
        </p:txBody>
      </p:sp>
      <p:sp>
        <p:nvSpPr>
          <p:cNvPr id="7" name="Title 1">
            <a:extLst>
              <a:ext uri="{FF2B5EF4-FFF2-40B4-BE49-F238E27FC236}">
                <a16:creationId xmlns:a16="http://schemas.microsoft.com/office/drawing/2014/main" id="{AFE9BFC8-D1FD-957C-6AC8-9696BF00A4BD}"/>
              </a:ext>
            </a:extLst>
          </p:cNvPr>
          <p:cNvSpPr>
            <a:spLocks noGrp="1"/>
          </p:cNvSpPr>
          <p:nvPr>
            <p:ph type="title"/>
          </p:nvPr>
        </p:nvSpPr>
        <p:spPr>
          <a:xfrm>
            <a:off x="893064" y="308719"/>
            <a:ext cx="8297380" cy="841248"/>
          </a:xfrm>
        </p:spPr>
        <p:txBody>
          <a:bodyPr>
            <a:normAutofit/>
          </a:bodyPr>
          <a:lstStyle/>
          <a:p>
            <a:r>
              <a:rPr lang="vi-VN" sz="2600" dirty="0"/>
              <a:t>7. ERC-1155 tokens</a:t>
            </a:r>
            <a:endParaRPr lang="en-ZA" sz="2600" dirty="0"/>
          </a:p>
        </p:txBody>
      </p:sp>
      <p:pic>
        <p:nvPicPr>
          <p:cNvPr id="8" name="Picture 7">
            <a:extLst>
              <a:ext uri="{FF2B5EF4-FFF2-40B4-BE49-F238E27FC236}">
                <a16:creationId xmlns:a16="http://schemas.microsoft.com/office/drawing/2014/main" id="{8EC3147E-6333-0C4B-7204-E2622E155B09}"/>
              </a:ext>
            </a:extLst>
          </p:cNvPr>
          <p:cNvPicPr>
            <a:picLocks noChangeAspect="1"/>
          </p:cNvPicPr>
          <p:nvPr/>
        </p:nvPicPr>
        <p:blipFill>
          <a:blip r:embed="rId2"/>
          <a:stretch>
            <a:fillRect/>
          </a:stretch>
        </p:blipFill>
        <p:spPr>
          <a:xfrm>
            <a:off x="946930" y="1995945"/>
            <a:ext cx="10298140" cy="2866109"/>
          </a:xfrm>
          <a:prstGeom prst="rect">
            <a:avLst/>
          </a:prstGeom>
        </p:spPr>
      </p:pic>
    </p:spTree>
    <p:extLst>
      <p:ext uri="{BB962C8B-B14F-4D97-AF65-F5344CB8AC3E}">
        <p14:creationId xmlns:p14="http://schemas.microsoft.com/office/powerpoint/2010/main" val="41551833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32871D-9A57-F690-1064-7B94CB7F3E4A}"/>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1A4392C-6507-270F-B6AE-1E62CA48E547}"/>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36</a:t>
            </a:fld>
            <a:endParaRPr lang="en-US" dirty="0"/>
          </a:p>
        </p:txBody>
      </p:sp>
      <p:sp>
        <p:nvSpPr>
          <p:cNvPr id="7" name="Title 1">
            <a:extLst>
              <a:ext uri="{FF2B5EF4-FFF2-40B4-BE49-F238E27FC236}">
                <a16:creationId xmlns:a16="http://schemas.microsoft.com/office/drawing/2014/main" id="{82A077DD-84F2-D0EB-03B8-ED1299146B7C}"/>
              </a:ext>
            </a:extLst>
          </p:cNvPr>
          <p:cNvSpPr>
            <a:spLocks noGrp="1"/>
          </p:cNvSpPr>
          <p:nvPr>
            <p:ph type="title"/>
          </p:nvPr>
        </p:nvSpPr>
        <p:spPr>
          <a:xfrm>
            <a:off x="893064" y="308719"/>
            <a:ext cx="8297380" cy="841248"/>
          </a:xfrm>
        </p:spPr>
        <p:txBody>
          <a:bodyPr>
            <a:normAutofit/>
          </a:bodyPr>
          <a:lstStyle/>
          <a:p>
            <a:r>
              <a:rPr lang="vi-VN" sz="2600" dirty="0"/>
              <a:t>7. ERC-1155 tokens</a:t>
            </a:r>
            <a:endParaRPr lang="en-ZA" sz="2600" dirty="0"/>
          </a:p>
        </p:txBody>
      </p:sp>
      <p:pic>
        <p:nvPicPr>
          <p:cNvPr id="3" name="Picture 2">
            <a:extLst>
              <a:ext uri="{FF2B5EF4-FFF2-40B4-BE49-F238E27FC236}">
                <a16:creationId xmlns:a16="http://schemas.microsoft.com/office/drawing/2014/main" id="{24DAACD8-DB7A-31FA-56DF-E2CDD03C85C0}"/>
              </a:ext>
            </a:extLst>
          </p:cNvPr>
          <p:cNvPicPr>
            <a:picLocks noChangeAspect="1"/>
          </p:cNvPicPr>
          <p:nvPr/>
        </p:nvPicPr>
        <p:blipFill>
          <a:blip r:embed="rId2"/>
          <a:stretch>
            <a:fillRect/>
          </a:stretch>
        </p:blipFill>
        <p:spPr>
          <a:xfrm>
            <a:off x="1064700" y="1525502"/>
            <a:ext cx="5088488" cy="4345584"/>
          </a:xfrm>
          <a:prstGeom prst="rect">
            <a:avLst/>
          </a:prstGeom>
        </p:spPr>
      </p:pic>
      <p:pic>
        <p:nvPicPr>
          <p:cNvPr id="6" name="Picture 5">
            <a:extLst>
              <a:ext uri="{FF2B5EF4-FFF2-40B4-BE49-F238E27FC236}">
                <a16:creationId xmlns:a16="http://schemas.microsoft.com/office/drawing/2014/main" id="{14E02D94-3AF1-4D92-2A52-58AC0F939DC3}"/>
              </a:ext>
            </a:extLst>
          </p:cNvPr>
          <p:cNvPicPr>
            <a:picLocks noChangeAspect="1"/>
          </p:cNvPicPr>
          <p:nvPr/>
        </p:nvPicPr>
        <p:blipFill>
          <a:blip r:embed="rId3"/>
          <a:stretch>
            <a:fillRect/>
          </a:stretch>
        </p:blipFill>
        <p:spPr>
          <a:xfrm>
            <a:off x="6452616" y="1766958"/>
            <a:ext cx="5255765" cy="3862672"/>
          </a:xfrm>
          <a:prstGeom prst="rect">
            <a:avLst/>
          </a:prstGeom>
        </p:spPr>
      </p:pic>
    </p:spTree>
    <p:extLst>
      <p:ext uri="{BB962C8B-B14F-4D97-AF65-F5344CB8AC3E}">
        <p14:creationId xmlns:p14="http://schemas.microsoft.com/office/powerpoint/2010/main" val="10471131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1536E9-72A0-0D18-4FE7-72D227093E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7A61E7-7570-A0DA-0FD3-A01BCA3897C9}"/>
              </a:ext>
            </a:extLst>
          </p:cNvPr>
          <p:cNvSpPr>
            <a:spLocks noGrp="1"/>
          </p:cNvSpPr>
          <p:nvPr>
            <p:ph type="title"/>
          </p:nvPr>
        </p:nvSpPr>
        <p:spPr>
          <a:xfrm>
            <a:off x="893064" y="308719"/>
            <a:ext cx="8297380" cy="841248"/>
          </a:xfrm>
        </p:spPr>
        <p:txBody>
          <a:bodyPr>
            <a:normAutofit/>
          </a:bodyPr>
          <a:lstStyle/>
          <a:p>
            <a:r>
              <a:rPr lang="vi-VN" sz="2600" dirty="0"/>
              <a:t>7. ERC-1155 tokens</a:t>
            </a:r>
            <a:endParaRPr lang="en-ZA" sz="2600" dirty="0"/>
          </a:p>
        </p:txBody>
      </p:sp>
      <p:sp>
        <p:nvSpPr>
          <p:cNvPr id="3" name="Slide Number Placeholder 2">
            <a:extLst>
              <a:ext uri="{FF2B5EF4-FFF2-40B4-BE49-F238E27FC236}">
                <a16:creationId xmlns:a16="http://schemas.microsoft.com/office/drawing/2014/main" id="{8398D7A2-B0A1-CAC6-590F-56AE3E0EA79A}"/>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37</a:t>
            </a:fld>
            <a:endParaRPr lang="en-US" dirty="0"/>
          </a:p>
        </p:txBody>
      </p:sp>
      <p:sp>
        <p:nvSpPr>
          <p:cNvPr id="11" name="TextBox 10">
            <a:extLst>
              <a:ext uri="{FF2B5EF4-FFF2-40B4-BE49-F238E27FC236}">
                <a16:creationId xmlns:a16="http://schemas.microsoft.com/office/drawing/2014/main" id="{7B895D45-EEA7-2ABD-51CC-68248C3494D0}"/>
              </a:ext>
            </a:extLst>
          </p:cNvPr>
          <p:cNvSpPr txBox="1"/>
          <p:nvPr/>
        </p:nvSpPr>
        <p:spPr>
          <a:xfrm>
            <a:off x="893064" y="1399032"/>
            <a:ext cx="8529028" cy="4672561"/>
          </a:xfrm>
          <a:prstGeom prst="rect">
            <a:avLst/>
          </a:prstGeom>
          <a:noFill/>
        </p:spPr>
        <p:txBody>
          <a:bodyPr wrap="square" rtlCol="0">
            <a:spAutoFit/>
          </a:bodyPr>
          <a:lstStyle/>
          <a:p>
            <a:pPr>
              <a:lnSpc>
                <a:spcPct val="150000"/>
              </a:lnSpc>
            </a:pPr>
            <a:r>
              <a:rPr lang="vi-VN" sz="1600" b="1" dirty="0">
                <a:latin typeface="Montserrat" pitchFamily="2" charset="0"/>
              </a:rPr>
              <a:t>Ưu điểm:</a:t>
            </a:r>
          </a:p>
          <a:p>
            <a:pPr marL="742950" lvl="1" indent="-285750">
              <a:lnSpc>
                <a:spcPct val="150000"/>
              </a:lnSpc>
              <a:buFont typeface="Arial" panose="020B0604020202020204" pitchFamily="34" charset="0"/>
              <a:buChar char="•"/>
            </a:pPr>
            <a:r>
              <a:rPr lang="vi-VN" sz="1400" b="1" dirty="0">
                <a:latin typeface="Montserrat" pitchFamily="2" charset="0"/>
              </a:rPr>
              <a:t>Linh hoạt: </a:t>
            </a:r>
            <a:r>
              <a:rPr lang="vi-VN" sz="1400" dirty="0">
                <a:latin typeface="Montserrat" pitchFamily="2" charset="0"/>
              </a:rPr>
              <a:t>Hỗ trợ cả NFT (token không thể thay thế) và FT (token có thể thay thế) trong cùng một hợp đồng thông minh.</a:t>
            </a:r>
          </a:p>
          <a:p>
            <a:pPr marL="742950" lvl="1" indent="-285750">
              <a:lnSpc>
                <a:spcPct val="150000"/>
              </a:lnSpc>
              <a:buFont typeface="Arial" panose="020B0604020202020204" pitchFamily="34" charset="0"/>
              <a:buChar char="•"/>
            </a:pPr>
            <a:r>
              <a:rPr lang="vi-VN" sz="1400" b="1" dirty="0">
                <a:latin typeface="Montserrat" pitchFamily="2" charset="0"/>
              </a:rPr>
              <a:t>Tối ưu chi phí: </a:t>
            </a:r>
            <a:r>
              <a:rPr lang="vi-VN" sz="1400" dirty="0">
                <a:latin typeface="Montserrat" pitchFamily="2" charset="0"/>
              </a:rPr>
              <a:t>Giảm phí gas khi thực hiện nhiều giao dịch cùng một lúc nhờ tính năng batch transfers (chuyển nhiều token trong một giao dịch).</a:t>
            </a:r>
          </a:p>
          <a:p>
            <a:pPr marL="742950" lvl="1" indent="-285750">
              <a:lnSpc>
                <a:spcPct val="150000"/>
              </a:lnSpc>
              <a:buFont typeface="Arial" panose="020B0604020202020204" pitchFamily="34" charset="0"/>
              <a:buChar char="•"/>
            </a:pPr>
            <a:r>
              <a:rPr lang="vi-VN" sz="1400" b="1" dirty="0">
                <a:latin typeface="Montserrat" pitchFamily="2" charset="0"/>
              </a:rPr>
              <a:t>Hiệu quả: </a:t>
            </a:r>
            <a:r>
              <a:rPr lang="vi-VN" sz="1400" dirty="0">
                <a:latin typeface="Montserrat" pitchFamily="2" charset="0"/>
              </a:rPr>
              <a:t>Giảm số lượng hợp đồng thông minh cần triển khai cho mỗi loại tài sản, giúp tiết kiệm không gian lưu trữ và tối ưu hóa hiệu suất.</a:t>
            </a:r>
          </a:p>
          <a:p>
            <a:pPr marL="742950" lvl="1" indent="-285750">
              <a:lnSpc>
                <a:spcPct val="150000"/>
              </a:lnSpc>
              <a:buFont typeface="Arial" panose="020B0604020202020204" pitchFamily="34" charset="0"/>
              <a:buChar char="•"/>
            </a:pPr>
            <a:r>
              <a:rPr lang="vi-VN" sz="1400" b="1" dirty="0">
                <a:latin typeface="Montserrat" pitchFamily="2" charset="0"/>
              </a:rPr>
              <a:t>Tương tác: </a:t>
            </a:r>
            <a:r>
              <a:rPr lang="vi-VN" sz="1400" dirty="0">
                <a:latin typeface="Montserrat" pitchFamily="2" charset="0"/>
              </a:rPr>
              <a:t>Dễ dàng giao tiếp giữa các hợp đồng thông minh khác nhau và tăng cường tính tương tác trong các dự án blockchain.</a:t>
            </a:r>
          </a:p>
          <a:p>
            <a:pPr>
              <a:lnSpc>
                <a:spcPct val="150000"/>
              </a:lnSpc>
            </a:pPr>
            <a:r>
              <a:rPr lang="vi-VN" sz="1600" b="1" dirty="0">
                <a:latin typeface="Montserrat" pitchFamily="2" charset="0"/>
              </a:rPr>
              <a:t>Nhược điểm:</a:t>
            </a:r>
          </a:p>
          <a:p>
            <a:pPr marL="742950" lvl="1" indent="-285750">
              <a:lnSpc>
                <a:spcPct val="150000"/>
              </a:lnSpc>
              <a:buFont typeface="Arial" panose="020B0604020202020204" pitchFamily="34" charset="0"/>
              <a:buChar char="•"/>
            </a:pPr>
            <a:r>
              <a:rPr lang="vi-VN" sz="1400" b="1" dirty="0">
                <a:latin typeface="Montserrat" pitchFamily="2" charset="0"/>
              </a:rPr>
              <a:t>Phức tạp: </a:t>
            </a:r>
            <a:r>
              <a:rPr lang="vi-VN" sz="1400" dirty="0">
                <a:latin typeface="Montserrat" pitchFamily="2" charset="0"/>
              </a:rPr>
              <a:t>Do tính đa năng, cấu trúc của ERC-1155 phức tạp hơn so với ERC-721 và ERC-20, đòi hỏi người phát triển phải hiểu rõ hơn về cách triển khai.</a:t>
            </a:r>
          </a:p>
          <a:p>
            <a:pPr marL="742950" lvl="1" indent="-285750">
              <a:lnSpc>
                <a:spcPct val="150000"/>
              </a:lnSpc>
              <a:buFont typeface="Arial" panose="020B0604020202020204" pitchFamily="34" charset="0"/>
              <a:buChar char="•"/>
            </a:pPr>
            <a:r>
              <a:rPr lang="vi-VN" sz="1400" b="1" dirty="0">
                <a:latin typeface="Montserrat" pitchFamily="2" charset="0"/>
              </a:rPr>
              <a:t>Chưa phổ biến: </a:t>
            </a:r>
            <a:r>
              <a:rPr lang="vi-VN" sz="1400" dirty="0">
                <a:latin typeface="Montserrat" pitchFamily="2" charset="0"/>
              </a:rPr>
              <a:t>So với ERC-20 và ERC-721, ERC-1155 vẫn chưa được sử dụng rộng rãi, dẫn đến hệ sinh thái hỗ trợ (ví, sàn giao dịch) chưa phát triển mạnh mẽ.</a:t>
            </a:r>
          </a:p>
        </p:txBody>
      </p:sp>
    </p:spTree>
    <p:extLst>
      <p:ext uri="{BB962C8B-B14F-4D97-AF65-F5344CB8AC3E}">
        <p14:creationId xmlns:p14="http://schemas.microsoft.com/office/powerpoint/2010/main" val="12034319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3FD2D-0C6C-131B-E353-ACAFFDEC4980}"/>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2FBA74-3483-71D7-9566-F3F27E7DC4C6}"/>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38</a:t>
            </a:fld>
            <a:endParaRPr lang="en-US" dirty="0"/>
          </a:p>
        </p:txBody>
      </p:sp>
      <p:pic>
        <p:nvPicPr>
          <p:cNvPr id="1026" name="Picture 2">
            <a:extLst>
              <a:ext uri="{FF2B5EF4-FFF2-40B4-BE49-F238E27FC236}">
                <a16:creationId xmlns:a16="http://schemas.microsoft.com/office/drawing/2014/main" id="{EB1E9B70-8880-F742-FEA2-9E73677F0C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0689" y="943261"/>
            <a:ext cx="10410621" cy="4971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72568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407B3-DACC-3BCA-5BB3-18FF3203533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7CE8CD1-3358-1909-6474-8FF0477840D1}"/>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39</a:t>
            </a:fld>
            <a:endParaRPr lang="en-US" dirty="0"/>
          </a:p>
        </p:txBody>
      </p:sp>
      <p:pic>
        <p:nvPicPr>
          <p:cNvPr id="2050" name="Picture 2">
            <a:extLst>
              <a:ext uri="{FF2B5EF4-FFF2-40B4-BE49-F238E27FC236}">
                <a16:creationId xmlns:a16="http://schemas.microsoft.com/office/drawing/2014/main" id="{8DA5094E-773F-D616-B8B6-B448F1EB8E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6351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6D85CD-AC45-04F8-9FA2-4AE8ADB3FF4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B9094B0-F177-56E8-1FFC-4983078D944C}"/>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4</a:t>
            </a:fld>
            <a:endParaRPr lang="en-US" dirty="0"/>
          </a:p>
        </p:txBody>
      </p:sp>
      <p:sp>
        <p:nvSpPr>
          <p:cNvPr id="5" name="Title 1">
            <a:extLst>
              <a:ext uri="{FF2B5EF4-FFF2-40B4-BE49-F238E27FC236}">
                <a16:creationId xmlns:a16="http://schemas.microsoft.com/office/drawing/2014/main" id="{00A7E0D1-A457-23BF-27A2-1076FC053A4C}"/>
              </a:ext>
            </a:extLst>
          </p:cNvPr>
          <p:cNvSpPr>
            <a:spLocks noGrp="1"/>
          </p:cNvSpPr>
          <p:nvPr>
            <p:ph type="title"/>
          </p:nvPr>
        </p:nvSpPr>
        <p:spPr>
          <a:xfrm>
            <a:off x="893064" y="308719"/>
            <a:ext cx="8297380" cy="841248"/>
          </a:xfrm>
        </p:spPr>
        <p:txBody>
          <a:bodyPr>
            <a:normAutofit/>
          </a:bodyPr>
          <a:lstStyle/>
          <a:p>
            <a:r>
              <a:rPr lang="vi-VN" sz="2600" dirty="0"/>
              <a:t>1. POS</a:t>
            </a:r>
            <a:endParaRPr lang="en-ZA" sz="2600" dirty="0"/>
          </a:p>
        </p:txBody>
      </p:sp>
      <p:sp>
        <p:nvSpPr>
          <p:cNvPr id="6" name="TextBox 5">
            <a:extLst>
              <a:ext uri="{FF2B5EF4-FFF2-40B4-BE49-F238E27FC236}">
                <a16:creationId xmlns:a16="http://schemas.microsoft.com/office/drawing/2014/main" id="{984D84DE-2DEA-6055-07E9-5A771AAA44C6}"/>
              </a:ext>
            </a:extLst>
          </p:cNvPr>
          <p:cNvSpPr txBox="1"/>
          <p:nvPr/>
        </p:nvSpPr>
        <p:spPr>
          <a:xfrm>
            <a:off x="893064" y="1399032"/>
            <a:ext cx="10664952" cy="3703130"/>
          </a:xfrm>
          <a:prstGeom prst="rect">
            <a:avLst/>
          </a:prstGeom>
          <a:noFill/>
        </p:spPr>
        <p:txBody>
          <a:bodyPr wrap="square" rtlCol="0">
            <a:spAutoFit/>
          </a:bodyPr>
          <a:lstStyle/>
          <a:p>
            <a:pPr>
              <a:lnSpc>
                <a:spcPct val="150000"/>
              </a:lnSpc>
            </a:pPr>
            <a:r>
              <a:rPr lang="vi-VN" sz="1600" b="1" dirty="0">
                <a:latin typeface="Montserrat" pitchFamily="2" charset="0"/>
              </a:rPr>
              <a:t>Ưu điểm:</a:t>
            </a:r>
          </a:p>
          <a:p>
            <a:pPr marL="742950" lvl="1" indent="-285750">
              <a:lnSpc>
                <a:spcPct val="150000"/>
              </a:lnSpc>
              <a:buFont typeface="Arial" panose="020B0604020202020204" pitchFamily="34" charset="0"/>
              <a:buChar char="•"/>
            </a:pPr>
            <a:r>
              <a:rPr lang="vi-VN" sz="1400" b="1" dirty="0">
                <a:latin typeface="Montserrat" pitchFamily="2" charset="0"/>
              </a:rPr>
              <a:t>Tiết kiệm năng lượng: </a:t>
            </a:r>
            <a:r>
              <a:rPr lang="vi-VN" sz="1400" dirty="0">
                <a:latin typeface="Montserrat" pitchFamily="2" charset="0"/>
              </a:rPr>
              <a:t>PoS không yêu cầu phần cứng đào đắt tiền và không tiêu tốn nhiều năng lượng như PoW, vì không cần tính toán phức tạp để tạo khối.</a:t>
            </a:r>
          </a:p>
          <a:p>
            <a:pPr marL="742950" lvl="1" indent="-285750">
              <a:lnSpc>
                <a:spcPct val="150000"/>
              </a:lnSpc>
              <a:buFont typeface="Arial" panose="020B0604020202020204" pitchFamily="34" charset="0"/>
              <a:buChar char="•"/>
            </a:pPr>
            <a:r>
              <a:rPr lang="vi-VN" sz="1400" b="1" dirty="0">
                <a:latin typeface="Montserrat" pitchFamily="2" charset="0"/>
              </a:rPr>
              <a:t>Tăng tính bảo mật: </a:t>
            </a:r>
            <a:r>
              <a:rPr lang="vi-VN" sz="1400" dirty="0">
                <a:latin typeface="Montserrat" pitchFamily="2" charset="0"/>
              </a:rPr>
              <a:t>Các validator phải stake ETH, nghĩa là họ có động lực tài chính để bảo vệ mạng lưới và hành động trung thực, vì nếu họ gian lận, họ có thể mất phần stake của mình.</a:t>
            </a:r>
          </a:p>
          <a:p>
            <a:pPr marL="742950" lvl="1" indent="-285750">
              <a:lnSpc>
                <a:spcPct val="150000"/>
              </a:lnSpc>
              <a:buFont typeface="Arial" panose="020B0604020202020204" pitchFamily="34" charset="0"/>
              <a:buChar char="•"/>
            </a:pPr>
            <a:r>
              <a:rPr lang="vi-VN" sz="1400" b="1" dirty="0">
                <a:latin typeface="Montserrat" pitchFamily="2" charset="0"/>
              </a:rPr>
              <a:t>Khả năng mở rộng: </a:t>
            </a:r>
            <a:r>
              <a:rPr lang="vi-VN" sz="1400" dirty="0">
                <a:latin typeface="Montserrat" pitchFamily="2" charset="0"/>
              </a:rPr>
              <a:t>PoS giúp Ethereum mở rộng quy mô mạng lưới, vì nó không bị giới hạn bởi khả năng tính toán của phần cứng như PoW. Điều này giúp cải thiện khả năng xử lý giao dịch của Ethereum.</a:t>
            </a:r>
          </a:p>
          <a:p>
            <a:pPr marL="742950" lvl="1" indent="-285750">
              <a:lnSpc>
                <a:spcPct val="150000"/>
              </a:lnSpc>
              <a:buFont typeface="Arial" panose="020B0604020202020204" pitchFamily="34" charset="0"/>
              <a:buChar char="•"/>
            </a:pPr>
            <a:r>
              <a:rPr lang="vi-VN" sz="1400" b="1" dirty="0">
                <a:latin typeface="Montserrat" pitchFamily="2" charset="0"/>
              </a:rPr>
              <a:t>Khuyến khích nắm giữ ETH: </a:t>
            </a:r>
            <a:r>
              <a:rPr lang="vi-VN" sz="1400" dirty="0">
                <a:latin typeface="Montserrat" pitchFamily="2" charset="0"/>
              </a:rPr>
              <a:t>Cơ chế PoS khuyến khích người tham gia stake ETH, giúp giảm bớt việc bán tháo và ổn định giá trị của ETH trên thị trường.</a:t>
            </a:r>
          </a:p>
          <a:p>
            <a:pPr marL="285750" indent="-285750">
              <a:lnSpc>
                <a:spcPct val="150000"/>
              </a:lnSpc>
              <a:buFont typeface="Arial" panose="020B0604020202020204" pitchFamily="34" charset="0"/>
              <a:buChar char="•"/>
            </a:pPr>
            <a:endParaRPr lang="en-US" sz="1400" dirty="0"/>
          </a:p>
          <a:p>
            <a:pPr>
              <a:lnSpc>
                <a:spcPct val="150000"/>
              </a:lnSpc>
            </a:pPr>
            <a:endParaRPr lang="en-US" sz="1400" dirty="0"/>
          </a:p>
        </p:txBody>
      </p:sp>
    </p:spTree>
    <p:extLst>
      <p:ext uri="{BB962C8B-B14F-4D97-AF65-F5344CB8AC3E}">
        <p14:creationId xmlns:p14="http://schemas.microsoft.com/office/powerpoint/2010/main" val="18640257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8D25-D403-2E2B-50DA-B21A0500AB0E}"/>
              </a:ext>
            </a:extLst>
          </p:cNvPr>
          <p:cNvSpPr>
            <a:spLocks noGrp="1"/>
          </p:cNvSpPr>
          <p:nvPr>
            <p:ph type="title"/>
          </p:nvPr>
        </p:nvSpPr>
        <p:spPr>
          <a:xfrm>
            <a:off x="911352" y="505016"/>
            <a:ext cx="5775656" cy="3284932"/>
          </a:xfrm>
        </p:spPr>
        <p:txBody>
          <a:bodyPr/>
          <a:lstStyle/>
          <a:p>
            <a:r>
              <a:rPr lang="en-US" dirty="0"/>
              <a:t>Thank you </a:t>
            </a:r>
          </a:p>
        </p:txBody>
      </p:sp>
    </p:spTree>
    <p:extLst>
      <p:ext uri="{BB962C8B-B14F-4D97-AF65-F5344CB8AC3E}">
        <p14:creationId xmlns:p14="http://schemas.microsoft.com/office/powerpoint/2010/main" val="3493061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D433E-D527-E281-1EBC-DD0D0DB8035C}"/>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AF17390-EE37-67EC-FDA7-95D2F76C8755}"/>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5</a:t>
            </a:fld>
            <a:endParaRPr lang="en-US" dirty="0"/>
          </a:p>
        </p:txBody>
      </p:sp>
      <p:sp>
        <p:nvSpPr>
          <p:cNvPr id="7" name="Title 1">
            <a:extLst>
              <a:ext uri="{FF2B5EF4-FFF2-40B4-BE49-F238E27FC236}">
                <a16:creationId xmlns:a16="http://schemas.microsoft.com/office/drawing/2014/main" id="{807A7B0D-5ED2-6DED-800C-729060C39CA9}"/>
              </a:ext>
            </a:extLst>
          </p:cNvPr>
          <p:cNvSpPr>
            <a:spLocks noGrp="1"/>
          </p:cNvSpPr>
          <p:nvPr>
            <p:ph type="title"/>
          </p:nvPr>
        </p:nvSpPr>
        <p:spPr>
          <a:xfrm>
            <a:off x="893064" y="308719"/>
            <a:ext cx="8297380" cy="841248"/>
          </a:xfrm>
        </p:spPr>
        <p:txBody>
          <a:bodyPr>
            <a:normAutofit/>
          </a:bodyPr>
          <a:lstStyle/>
          <a:p>
            <a:r>
              <a:rPr lang="vi-VN" sz="2600" dirty="0"/>
              <a:t>1. POs</a:t>
            </a:r>
            <a:endParaRPr lang="en-ZA" sz="2600" dirty="0"/>
          </a:p>
        </p:txBody>
      </p:sp>
      <p:sp>
        <p:nvSpPr>
          <p:cNvPr id="13" name="TextBox 12">
            <a:extLst>
              <a:ext uri="{FF2B5EF4-FFF2-40B4-BE49-F238E27FC236}">
                <a16:creationId xmlns:a16="http://schemas.microsoft.com/office/drawing/2014/main" id="{C0D16529-99E9-DD5E-1708-F6E06B21F1D4}"/>
              </a:ext>
            </a:extLst>
          </p:cNvPr>
          <p:cNvSpPr txBox="1"/>
          <p:nvPr/>
        </p:nvSpPr>
        <p:spPr>
          <a:xfrm>
            <a:off x="893064" y="1399032"/>
            <a:ext cx="10664952" cy="3795334"/>
          </a:xfrm>
          <a:prstGeom prst="rect">
            <a:avLst/>
          </a:prstGeom>
          <a:noFill/>
        </p:spPr>
        <p:txBody>
          <a:bodyPr wrap="square" rtlCol="0">
            <a:spAutoFit/>
          </a:bodyPr>
          <a:lstStyle/>
          <a:p>
            <a:pPr>
              <a:lnSpc>
                <a:spcPct val="150000"/>
              </a:lnSpc>
            </a:pPr>
            <a:r>
              <a:rPr lang="vi-VN" sz="1600" b="1" dirty="0">
                <a:latin typeface="Montserrat" pitchFamily="2" charset="0"/>
              </a:rPr>
              <a:t>Nhược điểm:</a:t>
            </a:r>
          </a:p>
          <a:p>
            <a:pPr marL="742950" lvl="1" indent="-285750">
              <a:lnSpc>
                <a:spcPct val="150000"/>
              </a:lnSpc>
              <a:buFont typeface="Arial" panose="020B0604020202020204" pitchFamily="34" charset="0"/>
              <a:buChar char="•"/>
            </a:pPr>
            <a:r>
              <a:rPr lang="vi-VN" sz="1400" b="1" dirty="0">
                <a:latin typeface="Montserrat" pitchFamily="2" charset="0"/>
              </a:rPr>
              <a:t>Tập trung hóa</a:t>
            </a:r>
            <a:r>
              <a:rPr lang="vi-VN" sz="1400" dirty="0">
                <a:latin typeface="Montserrat" pitchFamily="2" charset="0"/>
              </a:rPr>
              <a:t>: PoS có thể dẫn đến việc tập trung quyền lực trong tay một số ít validator có lượng stake lớn. </a:t>
            </a:r>
          </a:p>
          <a:p>
            <a:pPr marL="742950" lvl="1" indent="-285750">
              <a:lnSpc>
                <a:spcPct val="150000"/>
              </a:lnSpc>
              <a:buFont typeface="Arial" panose="020B0604020202020204" pitchFamily="34" charset="0"/>
              <a:buChar char="•"/>
            </a:pPr>
            <a:r>
              <a:rPr lang="vi-VN" sz="1400" b="1" dirty="0">
                <a:latin typeface="Montserrat" pitchFamily="2" charset="0"/>
              </a:rPr>
              <a:t>Giới hạn tham gia: </a:t>
            </a:r>
            <a:r>
              <a:rPr lang="vi-VN" sz="1400" dirty="0">
                <a:latin typeface="Montserrat" pitchFamily="2" charset="0"/>
              </a:rPr>
              <a:t>Những người không có khả năng stake số lượng ETH lớn có thể gặp khó khăn trong việc tham gia vào quá trình xác nhận, làm giảm tính phân quyền và sự tham gia của cộng đồng.</a:t>
            </a:r>
          </a:p>
          <a:p>
            <a:pPr marL="742950" lvl="1" indent="-285750">
              <a:lnSpc>
                <a:spcPct val="150000"/>
              </a:lnSpc>
              <a:buFont typeface="Arial" panose="020B0604020202020204" pitchFamily="34" charset="0"/>
              <a:buChar char="•"/>
            </a:pPr>
            <a:endParaRPr lang="vi-VN" sz="1600" dirty="0">
              <a:latin typeface="Montserrat" pitchFamily="2" charset="0"/>
            </a:endParaRPr>
          </a:p>
          <a:p>
            <a:pPr>
              <a:lnSpc>
                <a:spcPct val="150000"/>
              </a:lnSpc>
            </a:pPr>
            <a:r>
              <a:rPr lang="vi-VN" sz="1600" b="1" dirty="0">
                <a:latin typeface="Montserrat" pitchFamily="2" charset="0"/>
              </a:rPr>
              <a:t>Một số biến thể của PoS: </a:t>
            </a:r>
          </a:p>
          <a:p>
            <a:pPr marL="742950" lvl="1" indent="-285750">
              <a:lnSpc>
                <a:spcPct val="150000"/>
              </a:lnSpc>
              <a:buFont typeface="Arial" panose="020B0604020202020204" pitchFamily="34" charset="0"/>
              <a:buChar char="•"/>
            </a:pPr>
            <a:r>
              <a:rPr lang="en-US" sz="1400" b="1" dirty="0">
                <a:latin typeface="Montserrat" pitchFamily="2" charset="0"/>
              </a:rPr>
              <a:t>Proof of Delegated Proof of Stake (</a:t>
            </a:r>
            <a:r>
              <a:rPr lang="en-US" sz="1400" b="1" dirty="0" err="1">
                <a:latin typeface="Montserrat" pitchFamily="2" charset="0"/>
              </a:rPr>
              <a:t>DPoS</a:t>
            </a:r>
            <a:r>
              <a:rPr lang="en-US" sz="1400" b="1" dirty="0">
                <a:latin typeface="Montserrat" pitchFamily="2" charset="0"/>
              </a:rPr>
              <a:t>)</a:t>
            </a:r>
            <a:endParaRPr lang="vi-VN" sz="1400" b="1" dirty="0">
              <a:latin typeface="Montserrat" pitchFamily="2" charset="0"/>
            </a:endParaRPr>
          </a:p>
          <a:p>
            <a:pPr marL="742950" lvl="1" indent="-285750">
              <a:lnSpc>
                <a:spcPct val="150000"/>
              </a:lnSpc>
              <a:buFont typeface="Arial" panose="020B0604020202020204" pitchFamily="34" charset="0"/>
              <a:buChar char="•"/>
            </a:pPr>
            <a:r>
              <a:rPr lang="en-US" sz="1400" b="1" dirty="0">
                <a:latin typeface="Montserrat" pitchFamily="2" charset="0"/>
              </a:rPr>
              <a:t>Nominated Proof of Stake (</a:t>
            </a:r>
            <a:r>
              <a:rPr lang="en-US" sz="1400" b="1" dirty="0" err="1">
                <a:latin typeface="Montserrat" pitchFamily="2" charset="0"/>
              </a:rPr>
              <a:t>NPoS</a:t>
            </a:r>
            <a:r>
              <a:rPr lang="en-US" sz="1400" b="1" dirty="0">
                <a:latin typeface="Montserrat" pitchFamily="2" charset="0"/>
              </a:rPr>
              <a:t>) </a:t>
            </a:r>
            <a:endParaRPr lang="vi-VN" sz="1400" b="1" dirty="0">
              <a:latin typeface="Montserrat" pitchFamily="2" charset="0"/>
            </a:endParaRPr>
          </a:p>
          <a:p>
            <a:pPr marL="742950" lvl="1" indent="-285750">
              <a:lnSpc>
                <a:spcPct val="150000"/>
              </a:lnSpc>
              <a:buFont typeface="Arial" panose="020B0604020202020204" pitchFamily="34" charset="0"/>
              <a:buChar char="•"/>
            </a:pPr>
            <a:r>
              <a:rPr lang="en-US" sz="1400" b="1" dirty="0">
                <a:latin typeface="Montserrat" pitchFamily="2" charset="0"/>
              </a:rPr>
              <a:t>Staked Authority (</a:t>
            </a:r>
            <a:r>
              <a:rPr lang="en-US" sz="1400" b="1" dirty="0" err="1">
                <a:latin typeface="Montserrat" pitchFamily="2" charset="0"/>
              </a:rPr>
              <a:t>PoSA</a:t>
            </a:r>
            <a:r>
              <a:rPr lang="en-US" sz="1400" b="1" dirty="0">
                <a:latin typeface="Montserrat" pitchFamily="2" charset="0"/>
              </a:rPr>
              <a:t>)</a:t>
            </a:r>
            <a:endParaRPr lang="vi-VN" sz="1400" b="1" dirty="0">
              <a:latin typeface="Montserrat" pitchFamily="2" charset="0"/>
            </a:endParaRPr>
          </a:p>
          <a:p>
            <a:pPr marL="742950" lvl="1" indent="-285750">
              <a:lnSpc>
                <a:spcPct val="150000"/>
              </a:lnSpc>
              <a:buFont typeface="Arial" panose="020B0604020202020204" pitchFamily="34" charset="0"/>
              <a:buChar char="•"/>
            </a:pPr>
            <a:endParaRPr lang="en-US" sz="1400" b="1" dirty="0">
              <a:latin typeface="Montserrat" pitchFamily="2" charset="0"/>
            </a:endParaRPr>
          </a:p>
          <a:p>
            <a:pPr>
              <a:lnSpc>
                <a:spcPct val="150000"/>
              </a:lnSpc>
            </a:pPr>
            <a:endParaRPr lang="en-US" sz="1400" dirty="0">
              <a:latin typeface="Montserrat" pitchFamily="2" charset="0"/>
            </a:endParaRPr>
          </a:p>
        </p:txBody>
      </p:sp>
    </p:spTree>
    <p:extLst>
      <p:ext uri="{BB962C8B-B14F-4D97-AF65-F5344CB8AC3E}">
        <p14:creationId xmlns:p14="http://schemas.microsoft.com/office/powerpoint/2010/main" val="471408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60E06-2A84-9969-61C2-84A1C71EFEA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827FC49-9B8C-7ED3-A395-EE05CA14F118}"/>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6</a:t>
            </a:fld>
            <a:endParaRPr lang="en-US" dirty="0"/>
          </a:p>
        </p:txBody>
      </p:sp>
      <p:sp>
        <p:nvSpPr>
          <p:cNvPr id="7" name="Title 1">
            <a:extLst>
              <a:ext uri="{FF2B5EF4-FFF2-40B4-BE49-F238E27FC236}">
                <a16:creationId xmlns:a16="http://schemas.microsoft.com/office/drawing/2014/main" id="{8EE1EBF3-6516-9FA8-5CFB-7BF9F808E5E3}"/>
              </a:ext>
            </a:extLst>
          </p:cNvPr>
          <p:cNvSpPr>
            <a:spLocks noGrp="1"/>
          </p:cNvSpPr>
          <p:nvPr>
            <p:ph type="title"/>
          </p:nvPr>
        </p:nvSpPr>
        <p:spPr>
          <a:xfrm>
            <a:off x="893064" y="308719"/>
            <a:ext cx="8297380" cy="841248"/>
          </a:xfrm>
        </p:spPr>
        <p:txBody>
          <a:bodyPr>
            <a:normAutofit/>
          </a:bodyPr>
          <a:lstStyle/>
          <a:p>
            <a:r>
              <a:rPr lang="vi-VN" sz="2600" dirty="0"/>
              <a:t>2. DPOS</a:t>
            </a:r>
            <a:endParaRPr lang="en-ZA" sz="2600" dirty="0"/>
          </a:p>
        </p:txBody>
      </p:sp>
      <p:sp>
        <p:nvSpPr>
          <p:cNvPr id="8" name="TextBox 7">
            <a:extLst>
              <a:ext uri="{FF2B5EF4-FFF2-40B4-BE49-F238E27FC236}">
                <a16:creationId xmlns:a16="http://schemas.microsoft.com/office/drawing/2014/main" id="{17E0D367-19FF-CEE5-A1D0-3E0249B28AB5}"/>
              </a:ext>
            </a:extLst>
          </p:cNvPr>
          <p:cNvSpPr txBox="1"/>
          <p:nvPr/>
        </p:nvSpPr>
        <p:spPr>
          <a:xfrm>
            <a:off x="893064" y="1399032"/>
            <a:ext cx="8671560" cy="2364173"/>
          </a:xfrm>
          <a:prstGeom prst="rect">
            <a:avLst/>
          </a:prstGeom>
          <a:noFill/>
        </p:spPr>
        <p:txBody>
          <a:bodyPr wrap="square" rtlCol="0">
            <a:spAutoFit/>
          </a:bodyPr>
          <a:lstStyle/>
          <a:p>
            <a:pPr>
              <a:lnSpc>
                <a:spcPct val="150000"/>
              </a:lnSpc>
            </a:pPr>
            <a:r>
              <a:rPr lang="vi-VN" sz="1600" b="1" dirty="0">
                <a:latin typeface="Montserrat" pitchFamily="2" charset="0"/>
              </a:rPr>
              <a:t>Khái niệm:</a:t>
            </a:r>
          </a:p>
          <a:p>
            <a:pPr marL="742950" lvl="1" indent="-285750">
              <a:lnSpc>
                <a:spcPct val="150000"/>
              </a:lnSpc>
              <a:buFont typeface="Arial" panose="020B0604020202020204" pitchFamily="34" charset="0"/>
              <a:buChar char="•"/>
            </a:pPr>
            <a:r>
              <a:rPr lang="vi-VN" sz="1400" b="1" dirty="0">
                <a:latin typeface="Montserrat" pitchFamily="2" charset="0"/>
              </a:rPr>
              <a:t>Delegated Proof of Stake (DPoS) </a:t>
            </a:r>
            <a:r>
              <a:rPr lang="vi-VN" sz="1400" dirty="0">
                <a:latin typeface="Montserrat" pitchFamily="2" charset="0"/>
              </a:rPr>
              <a:t>là một biến thể của cơ chế đồng thuận Proof of Stake (PoS) là một hệ thống trong đó người tham gia mạng lưới (người sở hữu token) bầu chọn một nhóm người đại diện (validators hoặc block producers) để thực hiện nhiệm vụ xác thực giao dịch và tạo ra các khối mới. Những người này gọi là delegates và thường chỉ có một số lượng hạn chế so với tất cả những người tham gia staking, giúp hệ thống dễ dàng mở rộng và xử lý giao dịch nhanh chóng.</a:t>
            </a:r>
          </a:p>
        </p:txBody>
      </p:sp>
    </p:spTree>
    <p:extLst>
      <p:ext uri="{BB962C8B-B14F-4D97-AF65-F5344CB8AC3E}">
        <p14:creationId xmlns:p14="http://schemas.microsoft.com/office/powerpoint/2010/main" val="641125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D3A9AB-7955-D381-7411-E3A4190600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503F31-56B7-48F4-967C-46DF124660D9}"/>
              </a:ext>
            </a:extLst>
          </p:cNvPr>
          <p:cNvSpPr>
            <a:spLocks noGrp="1"/>
          </p:cNvSpPr>
          <p:nvPr>
            <p:ph type="title"/>
          </p:nvPr>
        </p:nvSpPr>
        <p:spPr>
          <a:xfrm>
            <a:off x="893064" y="308719"/>
            <a:ext cx="8297380" cy="841248"/>
          </a:xfrm>
        </p:spPr>
        <p:txBody>
          <a:bodyPr>
            <a:normAutofit/>
          </a:bodyPr>
          <a:lstStyle/>
          <a:p>
            <a:r>
              <a:rPr lang="vi-VN" sz="2600" dirty="0"/>
              <a:t>2. DPOS</a:t>
            </a:r>
            <a:endParaRPr lang="en-ZA" sz="2600" dirty="0"/>
          </a:p>
        </p:txBody>
      </p:sp>
      <p:sp>
        <p:nvSpPr>
          <p:cNvPr id="3" name="Slide Number Placeholder 2">
            <a:extLst>
              <a:ext uri="{FF2B5EF4-FFF2-40B4-BE49-F238E27FC236}">
                <a16:creationId xmlns:a16="http://schemas.microsoft.com/office/drawing/2014/main" id="{C01F714C-F0C2-0335-4C84-472DD5FCB9D7}"/>
              </a:ext>
            </a:extLst>
          </p:cNvPr>
          <p:cNvSpPr>
            <a:spLocks noGrp="1"/>
          </p:cNvSpPr>
          <p:nvPr>
            <p:ph type="sldNum" sz="quarter" idx="12"/>
          </p:nvPr>
        </p:nvSpPr>
        <p:spPr>
          <a:xfrm>
            <a:off x="911352" y="6246622"/>
            <a:ext cx="2670048" cy="365125"/>
          </a:xfrm>
        </p:spPr>
        <p:txBody>
          <a:bodyPr/>
          <a:lstStyle/>
          <a:p>
            <a:fld id="{B5CEABB6-07DC-46E8-9B57-56EC44A396E5}" type="slidenum">
              <a:rPr lang="en-US" smtClean="0"/>
              <a:pPr/>
              <a:t>7</a:t>
            </a:fld>
            <a:endParaRPr lang="en-US" dirty="0"/>
          </a:p>
        </p:txBody>
      </p:sp>
      <p:sp>
        <p:nvSpPr>
          <p:cNvPr id="10" name="TextBox 9">
            <a:extLst>
              <a:ext uri="{FF2B5EF4-FFF2-40B4-BE49-F238E27FC236}">
                <a16:creationId xmlns:a16="http://schemas.microsoft.com/office/drawing/2014/main" id="{7444FE06-F6A5-892E-6EC5-9DC04BA2D14B}"/>
              </a:ext>
            </a:extLst>
          </p:cNvPr>
          <p:cNvSpPr txBox="1"/>
          <p:nvPr/>
        </p:nvSpPr>
        <p:spPr>
          <a:xfrm>
            <a:off x="893064" y="1399032"/>
            <a:ext cx="8671560" cy="4303166"/>
          </a:xfrm>
          <a:prstGeom prst="rect">
            <a:avLst/>
          </a:prstGeom>
          <a:noFill/>
        </p:spPr>
        <p:txBody>
          <a:bodyPr wrap="square" rtlCol="0">
            <a:spAutoFit/>
          </a:bodyPr>
          <a:lstStyle/>
          <a:p>
            <a:pPr>
              <a:lnSpc>
                <a:spcPct val="150000"/>
              </a:lnSpc>
            </a:pPr>
            <a:r>
              <a:rPr lang="vi-VN" sz="1600" b="1" dirty="0">
                <a:latin typeface="Montserrat" pitchFamily="2" charset="0"/>
              </a:rPr>
              <a:t>Cơ chế:</a:t>
            </a:r>
          </a:p>
          <a:p>
            <a:pPr marL="742950" lvl="1" indent="-285750">
              <a:lnSpc>
                <a:spcPct val="150000"/>
              </a:lnSpc>
              <a:buFont typeface="Arial" panose="020B0604020202020204" pitchFamily="34" charset="0"/>
              <a:buChar char="•"/>
            </a:pPr>
            <a:r>
              <a:rPr lang="vi-VN" sz="1400" b="1" dirty="0">
                <a:latin typeface="Montserrat" pitchFamily="2" charset="0"/>
              </a:rPr>
              <a:t>Bỏ phiếu và chọn Delegate:</a:t>
            </a:r>
            <a:r>
              <a:rPr lang="vi-VN" sz="1400" dirty="0">
                <a:latin typeface="Montserrat" pitchFamily="2" charset="0"/>
              </a:rPr>
              <a:t> Người sở hữu token trong mạng lưới bỏ phiếu để chọn ra các delegate (người đại diện), những người này sẽ chịu trách nhiệm xác thực giao dịch và tạo khối mới. Quyền bầu chọn phụ thuộc vào số lượng token mà người dùng stake.</a:t>
            </a:r>
          </a:p>
          <a:p>
            <a:pPr marL="742950" lvl="1" indent="-285750">
              <a:lnSpc>
                <a:spcPct val="150000"/>
              </a:lnSpc>
              <a:buFont typeface="Arial" panose="020B0604020202020204" pitchFamily="34" charset="0"/>
              <a:buChar char="•"/>
            </a:pPr>
            <a:r>
              <a:rPr lang="vi-VN" sz="1400" b="1" dirty="0">
                <a:latin typeface="Montserrat" pitchFamily="2" charset="0"/>
              </a:rPr>
              <a:t>Xác thực giao dịch và tạo khối: </a:t>
            </a:r>
            <a:r>
              <a:rPr lang="vi-VN" sz="1400" dirty="0">
                <a:latin typeface="Montserrat" pitchFamily="2" charset="0"/>
              </a:rPr>
              <a:t>Các delegate được chọn sẽ xác thực giao dịch và tạo khối mới. Số lượng delegate thường bị giới hạn. </a:t>
            </a:r>
          </a:p>
          <a:p>
            <a:pPr marL="742950" lvl="1" indent="-285750">
              <a:lnSpc>
                <a:spcPct val="150000"/>
              </a:lnSpc>
              <a:buFont typeface="Arial" panose="020B0604020202020204" pitchFamily="34" charset="0"/>
              <a:buChar char="•"/>
            </a:pPr>
            <a:r>
              <a:rPr lang="vi-VN" sz="1400" b="1" dirty="0">
                <a:latin typeface="Montserrat" pitchFamily="2" charset="0"/>
              </a:rPr>
              <a:t>Phần thưởng và phạt: </a:t>
            </a:r>
            <a:r>
              <a:rPr lang="vi-VN" sz="1400" dirty="0">
                <a:latin typeface="Montserrat" pitchFamily="2" charset="0"/>
              </a:rPr>
              <a:t>Các delegate nhận phần thưởng từ phí giao dịch và việc tạo ra các khối mới. Phần thưởng này có thể được chia lại cho những người bầu chọn hoặc giữ lại. Các delegate có thể bị phạt nếu không thực hiện nhiệm vụ đúng đắn, bao gồm mất quyền bầu cử hoặc mất phần stake.</a:t>
            </a:r>
          </a:p>
          <a:p>
            <a:pPr marL="742950" lvl="1" indent="-285750">
              <a:lnSpc>
                <a:spcPct val="150000"/>
              </a:lnSpc>
              <a:buFont typeface="Arial" panose="020B0604020202020204" pitchFamily="34" charset="0"/>
              <a:buChar char="•"/>
            </a:pPr>
            <a:r>
              <a:rPr lang="vi-VN" sz="1400" b="1" dirty="0">
                <a:latin typeface="Montserrat" pitchFamily="2" charset="0"/>
              </a:rPr>
              <a:t>Cập nhật linh hoạt: </a:t>
            </a:r>
            <a:r>
              <a:rPr lang="vi-VN" sz="1400" dirty="0">
                <a:latin typeface="Montserrat" pitchFamily="2" charset="0"/>
              </a:rPr>
              <a:t>Cộng đồng có thể thay đổi delegate nếu họ không hài lòng với hiệu suất của delegate hiện tại, tạo ra một cơ chế quản lý mạng lưới linh hoạt và dễ thích nghi.</a:t>
            </a:r>
          </a:p>
        </p:txBody>
      </p:sp>
    </p:spTree>
    <p:extLst>
      <p:ext uri="{BB962C8B-B14F-4D97-AF65-F5344CB8AC3E}">
        <p14:creationId xmlns:p14="http://schemas.microsoft.com/office/powerpoint/2010/main" val="2952113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634BF-8148-02D8-7FEA-6DF3E556644E}"/>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B874BF2-9670-6C08-9A7D-11AEEAE16BEA}"/>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8</a:t>
            </a:fld>
            <a:endParaRPr lang="en-US" dirty="0"/>
          </a:p>
        </p:txBody>
      </p:sp>
      <p:sp>
        <p:nvSpPr>
          <p:cNvPr id="7" name="Title 1">
            <a:extLst>
              <a:ext uri="{FF2B5EF4-FFF2-40B4-BE49-F238E27FC236}">
                <a16:creationId xmlns:a16="http://schemas.microsoft.com/office/drawing/2014/main" id="{915650A3-3EF5-1F00-8BC3-B5281FF23C37}"/>
              </a:ext>
            </a:extLst>
          </p:cNvPr>
          <p:cNvSpPr>
            <a:spLocks noGrp="1"/>
          </p:cNvSpPr>
          <p:nvPr>
            <p:ph type="title"/>
          </p:nvPr>
        </p:nvSpPr>
        <p:spPr>
          <a:xfrm>
            <a:off x="893064" y="308719"/>
            <a:ext cx="8297380" cy="841248"/>
          </a:xfrm>
        </p:spPr>
        <p:txBody>
          <a:bodyPr>
            <a:normAutofit/>
          </a:bodyPr>
          <a:lstStyle/>
          <a:p>
            <a:r>
              <a:rPr lang="vi-VN" sz="2600" dirty="0"/>
              <a:t>2. DPOS</a:t>
            </a:r>
            <a:endParaRPr lang="en-ZA" sz="2600" dirty="0"/>
          </a:p>
        </p:txBody>
      </p:sp>
      <p:sp>
        <p:nvSpPr>
          <p:cNvPr id="13" name="TextBox 12">
            <a:extLst>
              <a:ext uri="{FF2B5EF4-FFF2-40B4-BE49-F238E27FC236}">
                <a16:creationId xmlns:a16="http://schemas.microsoft.com/office/drawing/2014/main" id="{8FB90F23-9292-D4BB-D92A-2579C4B68D5F}"/>
              </a:ext>
            </a:extLst>
          </p:cNvPr>
          <p:cNvSpPr txBox="1"/>
          <p:nvPr/>
        </p:nvSpPr>
        <p:spPr>
          <a:xfrm>
            <a:off x="893064" y="1399032"/>
            <a:ext cx="10664952" cy="4303166"/>
          </a:xfrm>
          <a:prstGeom prst="rect">
            <a:avLst/>
          </a:prstGeom>
          <a:noFill/>
        </p:spPr>
        <p:txBody>
          <a:bodyPr wrap="square" rtlCol="0">
            <a:spAutoFit/>
          </a:bodyPr>
          <a:lstStyle/>
          <a:p>
            <a:pPr>
              <a:lnSpc>
                <a:spcPct val="150000"/>
              </a:lnSpc>
            </a:pPr>
            <a:r>
              <a:rPr lang="vi-VN" sz="1600" b="1" dirty="0">
                <a:latin typeface="Montserrat" pitchFamily="2" charset="0"/>
              </a:rPr>
              <a:t>Ưu điểm:</a:t>
            </a:r>
          </a:p>
          <a:p>
            <a:pPr marL="742950" lvl="1" indent="-285750">
              <a:lnSpc>
                <a:spcPct val="150000"/>
              </a:lnSpc>
              <a:buFont typeface="Arial" panose="020B0604020202020204" pitchFamily="34" charset="0"/>
              <a:buChar char="•"/>
            </a:pPr>
            <a:r>
              <a:rPr lang="vi-VN" sz="1400" b="1" dirty="0">
                <a:latin typeface="Montserrat" pitchFamily="2" charset="0"/>
              </a:rPr>
              <a:t>Khả năng Mở Rộng và Tốc Độ: </a:t>
            </a:r>
            <a:r>
              <a:rPr lang="vi-VN" sz="1400" dirty="0">
                <a:latin typeface="Montserrat" pitchFamily="2" charset="0"/>
              </a:rPr>
              <a:t>DPoS có khả năng mở rộng tốt hơn so với các cơ chế PoS truyền thống. Với số lượng ít delegates cần thiết để xác thực giao dịch, hệ thống có thể xử lý giao dịch nhanh hơn và đảm bảo tính chính xác trong việc xác nhận giao dịch.</a:t>
            </a:r>
          </a:p>
          <a:p>
            <a:pPr marL="742950" lvl="1" indent="-285750">
              <a:lnSpc>
                <a:spcPct val="150000"/>
              </a:lnSpc>
              <a:buFont typeface="Arial" panose="020B0604020202020204" pitchFamily="34" charset="0"/>
              <a:buChar char="•"/>
            </a:pPr>
            <a:r>
              <a:rPr lang="vi-VN" sz="1400" b="1" dirty="0">
                <a:latin typeface="Montserrat" pitchFamily="2" charset="0"/>
              </a:rPr>
              <a:t>Tính Linh Hoạt: </a:t>
            </a:r>
            <a:r>
              <a:rPr lang="vi-VN" sz="1400" dirty="0">
                <a:latin typeface="Montserrat" pitchFamily="2" charset="0"/>
              </a:rPr>
              <a:t>DPoS cho phép cộng đồng thay đổi các validator nhanh chóng thông qua quá trình bầu cử. Điều này giúp hệ thống linh hoạt hơn và có thể thích nghi với những thay đổi trong môi trường hoạt động.</a:t>
            </a:r>
          </a:p>
          <a:p>
            <a:pPr marL="742950" lvl="1" indent="-285750">
              <a:lnSpc>
                <a:spcPct val="150000"/>
              </a:lnSpc>
              <a:buFont typeface="Arial" panose="020B0604020202020204" pitchFamily="34" charset="0"/>
              <a:buChar char="•"/>
            </a:pPr>
            <a:r>
              <a:rPr lang="vi-VN" sz="1400" b="1" dirty="0">
                <a:latin typeface="Montserrat" pitchFamily="2" charset="0"/>
              </a:rPr>
              <a:t>Tính Phi Tập Trung: </a:t>
            </a:r>
            <a:r>
              <a:rPr lang="vi-VN" sz="1400" dirty="0">
                <a:latin typeface="Montserrat" pitchFamily="2" charset="0"/>
              </a:rPr>
              <a:t>Mặc dù DPoS có thể tạo ra một số lượng hạn chế các validator (delegates), nhưng vì các delegates này được bầu chọn từ cộng đồng, nên vẫn có tính phi tập trung ở mức độ nhất định. Người dùng có thể thay đổi các delegate bất kỳ lúc nào nếu họ không hài lòng với kết quả hoạt động của họ.</a:t>
            </a:r>
          </a:p>
          <a:p>
            <a:pPr marL="742950" lvl="1" indent="-285750">
              <a:lnSpc>
                <a:spcPct val="150000"/>
              </a:lnSpc>
              <a:buFont typeface="Arial" panose="020B0604020202020204" pitchFamily="34" charset="0"/>
              <a:buChar char="•"/>
            </a:pPr>
            <a:r>
              <a:rPr lang="vi-VN" sz="1400" b="1" dirty="0">
                <a:latin typeface="Montserrat" pitchFamily="2" charset="0"/>
              </a:rPr>
              <a:t>Tính Tiết Kiệm và Hiệu Quả: </a:t>
            </a:r>
            <a:r>
              <a:rPr lang="vi-VN" sz="1400" dirty="0">
                <a:latin typeface="Montserrat" pitchFamily="2" charset="0"/>
              </a:rPr>
              <a:t>Việc chỉ có một số lượng hạn chế các validators giúp giảm thiểu chi phí và tài nguyên cần thiết để duy trì mạng lưới, khiến hệ thống ít tốn kém và hiệu quả hơn.</a:t>
            </a:r>
          </a:p>
          <a:p>
            <a:pPr marL="285750" indent="-285750">
              <a:lnSpc>
                <a:spcPct val="150000"/>
              </a:lnSpc>
              <a:buFont typeface="Arial" panose="020B0604020202020204" pitchFamily="34" charset="0"/>
              <a:buChar char="•"/>
            </a:pPr>
            <a:endParaRPr lang="en-US" sz="1400" dirty="0">
              <a:latin typeface="Montserrat" pitchFamily="2" charset="0"/>
            </a:endParaRPr>
          </a:p>
          <a:p>
            <a:pPr>
              <a:lnSpc>
                <a:spcPct val="150000"/>
              </a:lnSpc>
            </a:pPr>
            <a:endParaRPr lang="en-US" sz="1400" dirty="0">
              <a:latin typeface="Montserrat" pitchFamily="2" charset="0"/>
            </a:endParaRPr>
          </a:p>
        </p:txBody>
      </p:sp>
    </p:spTree>
    <p:extLst>
      <p:ext uri="{BB962C8B-B14F-4D97-AF65-F5344CB8AC3E}">
        <p14:creationId xmlns:p14="http://schemas.microsoft.com/office/powerpoint/2010/main" val="3745334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B370B2-C385-4A3E-0857-1071F837C848}"/>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77B731B-AB8F-C689-D393-A0D321AC16E5}"/>
              </a:ext>
            </a:extLst>
          </p:cNvPr>
          <p:cNvSpPr>
            <a:spLocks noGrp="1"/>
          </p:cNvSpPr>
          <p:nvPr>
            <p:ph type="sldNum" sz="quarter" idx="12"/>
          </p:nvPr>
        </p:nvSpPr>
        <p:spPr>
          <a:xfrm>
            <a:off x="911352" y="6246622"/>
            <a:ext cx="1188720" cy="365125"/>
          </a:xfrm>
        </p:spPr>
        <p:txBody>
          <a:bodyPr/>
          <a:lstStyle/>
          <a:p>
            <a:fld id="{B5CEABB6-07DC-46E8-9B57-56EC44A396E5}" type="slidenum">
              <a:rPr lang="en-US" smtClean="0"/>
              <a:pPr/>
              <a:t>9</a:t>
            </a:fld>
            <a:endParaRPr lang="en-US" dirty="0"/>
          </a:p>
        </p:txBody>
      </p:sp>
      <p:sp>
        <p:nvSpPr>
          <p:cNvPr id="7" name="Title 1">
            <a:extLst>
              <a:ext uri="{FF2B5EF4-FFF2-40B4-BE49-F238E27FC236}">
                <a16:creationId xmlns:a16="http://schemas.microsoft.com/office/drawing/2014/main" id="{DE2AC0AE-A268-A665-B061-68F8FAB60EFA}"/>
              </a:ext>
            </a:extLst>
          </p:cNvPr>
          <p:cNvSpPr>
            <a:spLocks noGrp="1"/>
          </p:cNvSpPr>
          <p:nvPr>
            <p:ph type="title"/>
          </p:nvPr>
        </p:nvSpPr>
        <p:spPr>
          <a:xfrm>
            <a:off x="893064" y="308719"/>
            <a:ext cx="8297380" cy="841248"/>
          </a:xfrm>
        </p:spPr>
        <p:txBody>
          <a:bodyPr>
            <a:normAutofit/>
          </a:bodyPr>
          <a:lstStyle/>
          <a:p>
            <a:r>
              <a:rPr lang="vi-VN" sz="2600" dirty="0"/>
              <a:t>2. DPOS </a:t>
            </a:r>
            <a:endParaRPr lang="en-ZA" sz="2600" dirty="0"/>
          </a:p>
        </p:txBody>
      </p:sp>
      <p:sp>
        <p:nvSpPr>
          <p:cNvPr id="13" name="TextBox 12">
            <a:extLst>
              <a:ext uri="{FF2B5EF4-FFF2-40B4-BE49-F238E27FC236}">
                <a16:creationId xmlns:a16="http://schemas.microsoft.com/office/drawing/2014/main" id="{123A36BA-53E4-E997-AD81-67404D4DB55F}"/>
              </a:ext>
            </a:extLst>
          </p:cNvPr>
          <p:cNvSpPr txBox="1"/>
          <p:nvPr/>
        </p:nvSpPr>
        <p:spPr>
          <a:xfrm>
            <a:off x="893064" y="1399032"/>
            <a:ext cx="10664952" cy="3010504"/>
          </a:xfrm>
          <a:prstGeom prst="rect">
            <a:avLst/>
          </a:prstGeom>
          <a:noFill/>
        </p:spPr>
        <p:txBody>
          <a:bodyPr wrap="square" rtlCol="0">
            <a:spAutoFit/>
          </a:bodyPr>
          <a:lstStyle/>
          <a:p>
            <a:pPr>
              <a:lnSpc>
                <a:spcPct val="150000"/>
              </a:lnSpc>
            </a:pPr>
            <a:r>
              <a:rPr lang="vi-VN" sz="1600" b="1" dirty="0">
                <a:latin typeface="Montserrat" pitchFamily="2" charset="0"/>
              </a:rPr>
              <a:t>Nhược điểm:</a:t>
            </a:r>
          </a:p>
          <a:p>
            <a:pPr marL="742950" lvl="1" indent="-285750">
              <a:lnSpc>
                <a:spcPct val="150000"/>
              </a:lnSpc>
              <a:buFont typeface="Arial" panose="020B0604020202020204" pitchFamily="34" charset="0"/>
              <a:buChar char="•"/>
            </a:pPr>
            <a:r>
              <a:rPr lang="vi-VN" sz="1400" b="1" dirty="0">
                <a:latin typeface="Montserrat" pitchFamily="2" charset="0"/>
              </a:rPr>
              <a:t>Rủi Ro Thao Túng: </a:t>
            </a:r>
            <a:r>
              <a:rPr lang="vi-VN" sz="1400" dirty="0">
                <a:latin typeface="Montserrat" pitchFamily="2" charset="0"/>
              </a:rPr>
              <a:t>Có thể bị thao túng kết quả bầu từ nhiều khía cạnh: chính trị, tham nhũng, những người có nhiều token, tài nguyên để kêu gọi bầu cử.</a:t>
            </a:r>
          </a:p>
          <a:p>
            <a:pPr marL="742950" lvl="1" indent="-285750">
              <a:lnSpc>
                <a:spcPct val="150000"/>
              </a:lnSpc>
              <a:buFont typeface="Arial" panose="020B0604020202020204" pitchFamily="34" charset="0"/>
              <a:buChar char="•"/>
            </a:pPr>
            <a:r>
              <a:rPr lang="vi-VN" sz="1400" b="1" dirty="0">
                <a:latin typeface="Montserrat" pitchFamily="2" charset="0"/>
              </a:rPr>
              <a:t>Nguy cơ tấn công 51%: </a:t>
            </a:r>
            <a:r>
              <a:rPr lang="vi-VN" sz="1400" dirty="0">
                <a:latin typeface="Montserrat" pitchFamily="2" charset="0"/>
              </a:rPr>
              <a:t>Nếu một nhóm delegate kiểm soát quá nhiều phiếu bầu, họ có thể tấn công hoặc kiểm soát toàn bộ mạng lưới.</a:t>
            </a:r>
          </a:p>
          <a:p>
            <a:pPr marL="742950" lvl="1" indent="-285750">
              <a:lnSpc>
                <a:spcPct val="150000"/>
              </a:lnSpc>
              <a:buFont typeface="Arial" panose="020B0604020202020204" pitchFamily="34" charset="0"/>
              <a:buChar char="•"/>
            </a:pPr>
            <a:r>
              <a:rPr lang="vi-VN" sz="1400" b="1" dirty="0">
                <a:latin typeface="Montserrat" pitchFamily="2" charset="0"/>
              </a:rPr>
              <a:t>Thiếu tính cạnh tranh: </a:t>
            </a:r>
            <a:r>
              <a:rPr lang="vi-VN" sz="1400" dirty="0">
                <a:latin typeface="Montserrat" pitchFamily="2" charset="0"/>
              </a:rPr>
              <a:t>Việc chọn delegate dựa vào phiếu bầu chứ không phải cạnh tranh công bằng có thể dẫn đến thiếu đổi mới. </a:t>
            </a:r>
          </a:p>
          <a:p>
            <a:pPr marL="742950" lvl="1" indent="-285750">
              <a:lnSpc>
                <a:spcPct val="150000"/>
              </a:lnSpc>
              <a:buFont typeface="Arial" panose="020B0604020202020204" pitchFamily="34" charset="0"/>
              <a:buChar char="•"/>
            </a:pPr>
            <a:r>
              <a:rPr lang="vi-VN" sz="1400" b="1" dirty="0">
                <a:latin typeface="Montserrat" pitchFamily="2" charset="0"/>
              </a:rPr>
              <a:t>Phụ thuộc vào Delegate: </a:t>
            </a:r>
            <a:r>
              <a:rPr lang="vi-VN" sz="1400" dirty="0">
                <a:latin typeface="Montserrat" pitchFamily="2" charset="0"/>
              </a:rPr>
              <a:t>Hệ thống có thể gặp rủi ro nếu các delegate không làm việc hiệu quả hoặc gặp sự cố kỹ thuật. </a:t>
            </a:r>
            <a:endParaRPr lang="en-US" sz="1400" dirty="0">
              <a:latin typeface="Montserrat" pitchFamily="2" charset="0"/>
            </a:endParaRPr>
          </a:p>
        </p:txBody>
      </p:sp>
    </p:spTree>
    <p:extLst>
      <p:ext uri="{BB962C8B-B14F-4D97-AF65-F5344CB8AC3E}">
        <p14:creationId xmlns:p14="http://schemas.microsoft.com/office/powerpoint/2010/main" val="3482054187"/>
      </p:ext>
    </p:extLst>
  </p:cSld>
  <p:clrMapOvr>
    <a:masterClrMapping/>
  </p:clrMapOvr>
</p:sld>
</file>

<file path=ppt/theme/theme1.xml><?xml version="1.0" encoding="utf-8"?>
<a:theme xmlns:a="http://schemas.openxmlformats.org/drawingml/2006/main" name="Custom">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248_Win32_SL_V4" id="{806921AB-1FF9-416C-A3A7-D14200787132}" vid="{8436FA26-ADF6-4DA9-8A70-95C197E774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C02FA78-7B40-45E2-B806-470B0FC280F6}">
  <ds:schemaRefs>
    <ds:schemaRef ds:uri="http://schemas.microsoft.com/sharepoint/v3/contenttype/forms"/>
  </ds:schemaRefs>
</ds:datastoreItem>
</file>

<file path=customXml/itemProps2.xml><?xml version="1.0" encoding="utf-8"?>
<ds:datastoreItem xmlns:ds="http://schemas.openxmlformats.org/officeDocument/2006/customXml" ds:itemID="{BFBA14A9-9290-4E1F-A1C4-0305BFA57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C5040CA-20CC-43C6-BC0C-8D8696B6AF8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{2D9DCF08-96B9-416A-82FE-956B5C77905D}tf16411248_win32</Template>
  <TotalTime>1053</TotalTime>
  <Words>5240</Words>
  <Application>Microsoft Office PowerPoint</Application>
  <PresentationFormat>Widescreen</PresentationFormat>
  <Paragraphs>320</Paragraphs>
  <Slides>40</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Avenir Next LT Pro Light</vt:lpstr>
      <vt:lpstr>Calibri</vt:lpstr>
      <vt:lpstr>Montserrat</vt:lpstr>
      <vt:lpstr>Posterama</vt:lpstr>
      <vt:lpstr>Custom</vt:lpstr>
      <vt:lpstr>Tổng QUAN</vt:lpstr>
      <vt:lpstr>I. Cơ chế đồng thuận của một số mạng</vt:lpstr>
      <vt:lpstr>1. POS</vt:lpstr>
      <vt:lpstr>1. POS</vt:lpstr>
      <vt:lpstr>1. POs</vt:lpstr>
      <vt:lpstr>2. DPOS</vt:lpstr>
      <vt:lpstr>2. DPOS</vt:lpstr>
      <vt:lpstr>2. DPOS</vt:lpstr>
      <vt:lpstr>2. DPOS </vt:lpstr>
      <vt:lpstr>3. POSA </vt:lpstr>
      <vt:lpstr>3. POSa</vt:lpstr>
      <vt:lpstr>3. POSA</vt:lpstr>
      <vt:lpstr>3. POSA</vt:lpstr>
      <vt:lpstr>4. Optimistic Rollup</vt:lpstr>
      <vt:lpstr>4. Optimistic Rollup</vt:lpstr>
      <vt:lpstr>5. BFT  </vt:lpstr>
      <vt:lpstr>5. BFT</vt:lpstr>
      <vt:lpstr>6. So sánh bitcoin và các mạng</vt:lpstr>
      <vt:lpstr>6. So sánh bitcoin và các mạng</vt:lpstr>
      <vt:lpstr>II. Coin, token</vt:lpstr>
      <vt:lpstr>1. Coin và token</vt:lpstr>
      <vt:lpstr>2. Fungible token và Non-Fungible token</vt:lpstr>
      <vt:lpstr>3. Stable coin</vt:lpstr>
      <vt:lpstr>3. Stable coin</vt:lpstr>
      <vt:lpstr>4. Variable coin</vt:lpstr>
      <vt:lpstr>4. Variable coin</vt:lpstr>
      <vt:lpstr>5. ERC-20 tokens</vt:lpstr>
      <vt:lpstr>5. ERC-20 tokens</vt:lpstr>
      <vt:lpstr>5. ERC-20 tokens</vt:lpstr>
      <vt:lpstr>6. ERC-721 tokens</vt:lpstr>
      <vt:lpstr>6. ERC-721 tokens</vt:lpstr>
      <vt:lpstr>6. ERC-721 tokens</vt:lpstr>
      <vt:lpstr>7. ERC-1155 tokens</vt:lpstr>
      <vt:lpstr>7. ERC-1155 tokens</vt:lpstr>
      <vt:lpstr>7. ERC-1155 tokens</vt:lpstr>
      <vt:lpstr>7. ERC-1155 tokens</vt:lpstr>
      <vt:lpstr>7. ERC-1155 tokens</vt:lpstr>
      <vt:lpstr>PowerPoint Presentation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Nguyen Ngoc Trung 20230074</dc:creator>
  <cp:lastModifiedBy>Nguyen Ngoc Trung 20230074</cp:lastModifiedBy>
  <cp:revision>6</cp:revision>
  <dcterms:created xsi:type="dcterms:W3CDTF">2024-11-11T03:25:03Z</dcterms:created>
  <dcterms:modified xsi:type="dcterms:W3CDTF">2024-11-12T03:46:16Z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